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ppt/tags/tag19.xml" ContentType="application/vnd.openxmlformats-officedocument.presentationml.tags+xml"/>
  <Override PartName="/ppt/notesSlides/notesSlide35.xml" ContentType="application/vnd.openxmlformats-officedocument.presentationml.notesSlide+xml"/>
  <Override PartName="/ppt/tags/tag20.xml" ContentType="application/vnd.openxmlformats-officedocument.presentationml.tags+xml"/>
  <Override PartName="/ppt/notesSlides/notesSlide36.xml" ContentType="application/vnd.openxmlformats-officedocument.presentationml.notesSlide+xml"/>
  <Override PartName="/ppt/tags/tag21.xml" ContentType="application/vnd.openxmlformats-officedocument.presentationml.tags+xml"/>
  <Override PartName="/ppt/notesSlides/notesSlide37.xml" ContentType="application/vnd.openxmlformats-officedocument.presentationml.notesSlide+xml"/>
  <Override PartName="/ppt/tags/tag22.xml" ContentType="application/vnd.openxmlformats-officedocument.presentationml.tags+xml"/>
  <Override PartName="/ppt/notesSlides/notesSlide38.xml" ContentType="application/vnd.openxmlformats-officedocument.presentationml.notesSlide+xml"/>
  <Override PartName="/ppt/tags/tag23.xml" ContentType="application/vnd.openxmlformats-officedocument.presentationml.tags+xml"/>
  <Override PartName="/ppt/notesSlides/notesSlide39.xml" ContentType="application/vnd.openxmlformats-officedocument.presentationml.notesSlide+xml"/>
  <Override PartName="/ppt/tags/tag24.xml" ContentType="application/vnd.openxmlformats-officedocument.presentationml.tags+xml"/>
  <Override PartName="/ppt/notesSlides/notesSlide40.xml" ContentType="application/vnd.openxmlformats-officedocument.presentationml.notesSlide+xml"/>
  <Override PartName="/ppt/tags/tag25.xml" ContentType="application/vnd.openxmlformats-officedocument.presentationml.tags+xml"/>
  <Override PartName="/ppt/notesSlides/notesSlide41.xml" ContentType="application/vnd.openxmlformats-officedocument.presentationml.notesSlide+xml"/>
  <Override PartName="/ppt/tags/tag26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27.xml" ContentType="application/vnd.openxmlformats-officedocument.presentationml.tags+xml"/>
  <Override PartName="/ppt/notesSlides/notesSlide47.xml" ContentType="application/vnd.openxmlformats-officedocument.presentationml.notesSlide+xml"/>
  <Override PartName="/ppt/tags/tag28.xml" ContentType="application/vnd.openxmlformats-officedocument.presentationml.tags+xml"/>
  <Override PartName="/ppt/notesSlides/notesSlide48.xml" ContentType="application/vnd.openxmlformats-officedocument.presentationml.notesSlide+xml"/>
  <Override PartName="/ppt/tags/tag29.xml" ContentType="application/vnd.openxmlformats-officedocument.presentationml.tags+xml"/>
  <Override PartName="/ppt/notesSlides/notesSlide49.xml" ContentType="application/vnd.openxmlformats-officedocument.presentationml.notesSlide+xml"/>
  <Override PartName="/ppt/tags/tag30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2"/>
  </p:notesMasterIdLst>
  <p:sldIdLst>
    <p:sldId id="279" r:id="rId2"/>
    <p:sldId id="362" r:id="rId3"/>
    <p:sldId id="325" r:id="rId4"/>
    <p:sldId id="278" r:id="rId5"/>
    <p:sldId id="259" r:id="rId6"/>
    <p:sldId id="273" r:id="rId7"/>
    <p:sldId id="283" r:id="rId8"/>
    <p:sldId id="284" r:id="rId9"/>
    <p:sldId id="360" r:id="rId10"/>
    <p:sldId id="358" r:id="rId11"/>
    <p:sldId id="285" r:id="rId12"/>
    <p:sldId id="286" r:id="rId13"/>
    <p:sldId id="290" r:id="rId14"/>
    <p:sldId id="287" r:id="rId15"/>
    <p:sldId id="288" r:id="rId16"/>
    <p:sldId id="356" r:id="rId17"/>
    <p:sldId id="291" r:id="rId18"/>
    <p:sldId id="292" r:id="rId19"/>
    <p:sldId id="354" r:id="rId20"/>
    <p:sldId id="355" r:id="rId21"/>
    <p:sldId id="357" r:id="rId22"/>
    <p:sldId id="295" r:id="rId23"/>
    <p:sldId id="298" r:id="rId24"/>
    <p:sldId id="391" r:id="rId25"/>
    <p:sldId id="392" r:id="rId26"/>
    <p:sldId id="393" r:id="rId27"/>
    <p:sldId id="397" r:id="rId28"/>
    <p:sldId id="396" r:id="rId29"/>
    <p:sldId id="299" r:id="rId30"/>
    <p:sldId id="365" r:id="rId31"/>
    <p:sldId id="328" r:id="rId32"/>
    <p:sldId id="330" r:id="rId33"/>
    <p:sldId id="331" r:id="rId34"/>
    <p:sldId id="343" r:id="rId35"/>
    <p:sldId id="340" r:id="rId36"/>
    <p:sldId id="341" r:id="rId37"/>
    <p:sldId id="394" r:id="rId38"/>
    <p:sldId id="336" r:id="rId39"/>
    <p:sldId id="345" r:id="rId40"/>
    <p:sldId id="346" r:id="rId41"/>
    <p:sldId id="348" r:id="rId42"/>
    <p:sldId id="349" r:id="rId43"/>
    <p:sldId id="310" r:id="rId44"/>
    <p:sldId id="371" r:id="rId45"/>
    <p:sldId id="374" r:id="rId46"/>
    <p:sldId id="395" r:id="rId47"/>
    <p:sldId id="313" r:id="rId48"/>
    <p:sldId id="337" r:id="rId49"/>
    <p:sldId id="352" r:id="rId50"/>
    <p:sldId id="37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E796"/>
    <a:srgbClr val="FA917C"/>
    <a:srgbClr val="3BC8FF"/>
    <a:srgbClr val="FA8082"/>
    <a:srgbClr val="808282"/>
    <a:srgbClr val="A2A4A4"/>
    <a:srgbClr val="F8BC00"/>
    <a:srgbClr val="695002"/>
    <a:srgbClr val="FA8072"/>
    <a:srgbClr val="00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0"/>
    <p:restoredTop sz="89014"/>
  </p:normalViewPr>
  <p:slideViewPr>
    <p:cSldViewPr snapToGrid="0">
      <p:cViewPr varScale="1">
        <p:scale>
          <a:sx n="105" d="100"/>
          <a:sy n="105" d="100"/>
        </p:scale>
        <p:origin x="6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4DC36-1FD2-A04E-A183-F3554EDA5C25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09081-B7FA-A04B-B993-AC391D466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6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4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8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4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5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7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7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0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8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6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95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4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70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2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55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7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2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0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02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1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1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9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2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17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32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15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947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3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2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70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1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26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14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6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6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32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9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008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67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45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40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46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1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5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0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7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09081-B7FA-A04B-B993-AC391D466E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2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9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1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1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4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1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9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1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1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8FE9-5F4C-A743-B2B9-0C83EFD8A97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155CF-3306-9F4F-8FE1-73B38441A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4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microsoft.com/office/2017/06/relationships/model3d" Target="../media/model3d1.glb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microsoft.com/office/2017/06/relationships/model3d" Target="../media/model3d1.glb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0.png"/><Relationship Id="rId4" Type="http://schemas.microsoft.com/office/2017/06/relationships/model3d" Target="../media/model3d1.glb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17/06/relationships/model3d" Target="../media/model3d1.glb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27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microsoft.com/office/2017/06/relationships/model3d" Target="../media/model3d1.glb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5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5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17/06/relationships/model3d" Target="../media/model3d1.glb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microsoft.com/office/2017/06/relationships/model3d" Target="../media/model3d1.glb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70000" sy="7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AAD4AE-4DC0-F006-2A7D-A2F3EF6A6886}"/>
              </a:ext>
            </a:extLst>
          </p:cNvPr>
          <p:cNvSpPr txBox="1"/>
          <p:nvPr/>
        </p:nvSpPr>
        <p:spPr>
          <a:xfrm>
            <a:off x="685800" y="1681000"/>
            <a:ext cx="10899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/>
                <a:latin typeface="Rockwell" panose="02060603020205020403" pitchFamily="18" charset="77"/>
              </a:rPr>
              <a:t>Dragonfly: Higher Perceptual Quality For Continuous 360° Video Playback </a:t>
            </a:r>
            <a:endParaRPr lang="en-US" sz="3600" dirty="0">
              <a:latin typeface="Rockwell" panose="020606030202050204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6C9D0-9837-2EB1-F674-2441EBB35803}"/>
              </a:ext>
            </a:extLst>
          </p:cNvPr>
          <p:cNvSpPr txBox="1"/>
          <p:nvPr/>
        </p:nvSpPr>
        <p:spPr>
          <a:xfrm>
            <a:off x="969264" y="3063240"/>
            <a:ext cx="10899648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Rockwell" panose="02060603020205020403" pitchFamily="18" charset="77"/>
              </a:rPr>
              <a:t>	</a:t>
            </a:r>
            <a:r>
              <a:rPr lang="en-US" sz="2400" b="1" dirty="0">
                <a:latin typeface="Rockwell" panose="02060603020205020403" pitchFamily="18" charset="77"/>
              </a:rPr>
              <a:t>Ehab Ghabashneh</a:t>
            </a:r>
            <a:r>
              <a:rPr lang="en-US" sz="2400" b="1" baseline="30000" dirty="0">
                <a:latin typeface="Rockwell" panose="02060603020205020403" pitchFamily="18" charset="77"/>
              </a:rPr>
              <a:t>‡</a:t>
            </a:r>
            <a:r>
              <a:rPr lang="en-US" sz="2400" dirty="0">
                <a:latin typeface="Rockwell" panose="02060603020205020403" pitchFamily="18" charset="77"/>
              </a:rPr>
              <a:t>		Chandan Bothra</a:t>
            </a:r>
            <a:r>
              <a:rPr lang="en-US" sz="2400" baseline="30000" dirty="0">
                <a:latin typeface="Rockwell" panose="02060603020205020403" pitchFamily="18" charset="77"/>
              </a:rPr>
              <a:t>‡ </a:t>
            </a:r>
            <a:r>
              <a:rPr lang="en-US" sz="2400" dirty="0">
                <a:latin typeface="Rockwell" panose="02060603020205020403" pitchFamily="18" charset="77"/>
              </a:rPr>
              <a:t>		</a:t>
            </a:r>
            <a:r>
              <a:rPr lang="en-US" sz="2400" dirty="0">
                <a:effectLst/>
                <a:latin typeface="Rockwell" panose="02060603020205020403" pitchFamily="18" charset="77"/>
              </a:rPr>
              <a:t>Ramesh Govindan</a:t>
            </a:r>
            <a:r>
              <a:rPr lang="en-US" sz="2400" baseline="30000" dirty="0">
                <a:effectLst/>
                <a:latin typeface="Rockwell" panose="02060603020205020403" pitchFamily="18" charset="77"/>
              </a:rPr>
              <a:t>✶</a:t>
            </a:r>
            <a:endParaRPr lang="en-US" sz="2400" dirty="0">
              <a:latin typeface="Rockwell" panose="02060603020205020403" pitchFamily="18" charset="77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Rockwell" panose="02060603020205020403" pitchFamily="18" charset="77"/>
              </a:rPr>
              <a:t>				Antonio Ortega</a:t>
            </a:r>
            <a:r>
              <a:rPr lang="en-US" sz="2400" baseline="30000" dirty="0">
                <a:effectLst/>
                <a:latin typeface="Rockwell" panose="02060603020205020403" pitchFamily="18" charset="77"/>
              </a:rPr>
              <a:t> ✶ </a:t>
            </a:r>
            <a:r>
              <a:rPr lang="en-US" sz="2400" dirty="0">
                <a:latin typeface="Rockwell" panose="02060603020205020403" pitchFamily="18" charset="77"/>
              </a:rPr>
              <a:t>			Sanjay Rao</a:t>
            </a:r>
            <a:r>
              <a:rPr lang="en-US" sz="2400" baseline="30000" dirty="0">
                <a:latin typeface="Rockwell" panose="02060603020205020403" pitchFamily="18" charset="77"/>
              </a:rPr>
              <a:t> ‡ </a:t>
            </a:r>
            <a:endParaRPr lang="en-US" sz="2400" dirty="0">
              <a:latin typeface="Rockwell" panose="02060603020205020403" pitchFamily="18" charset="77"/>
            </a:endParaRPr>
          </a:p>
        </p:txBody>
      </p:sp>
      <p:pic>
        <p:nvPicPr>
          <p:cNvPr id="1026" name="Picture 2" descr="Purdue University Logo and symbol, meaning, history, PNG, brand">
            <a:extLst>
              <a:ext uri="{FF2B5EF4-FFF2-40B4-BE49-F238E27FC236}">
                <a16:creationId xmlns:a16="http://schemas.microsoft.com/office/drawing/2014/main" id="{38B13353-B6D3-C15C-7C60-CA39232B9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72" y="4971477"/>
            <a:ext cx="2752344" cy="154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BB37F-A9C4-F388-C3A2-E77FF8D072D0}"/>
              </a:ext>
            </a:extLst>
          </p:cNvPr>
          <p:cNvSpPr txBox="1"/>
          <p:nvPr/>
        </p:nvSpPr>
        <p:spPr>
          <a:xfrm>
            <a:off x="1555623" y="5167856"/>
            <a:ext cx="253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latin typeface="Rockwell" panose="02060603020205020403" pitchFamily="18" charset="77"/>
              </a:rPr>
              <a:t>‡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8E4E693-213E-B2B0-99A0-444551C49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4562" y="4606861"/>
            <a:ext cx="4002024" cy="22511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8F50D9-3825-CD90-AFD3-CA950E3C9DB2}"/>
              </a:ext>
            </a:extLst>
          </p:cNvPr>
          <p:cNvSpPr txBox="1"/>
          <p:nvPr/>
        </p:nvSpPr>
        <p:spPr>
          <a:xfrm>
            <a:off x="6887718" y="5222720"/>
            <a:ext cx="36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effectLst/>
                <a:latin typeface="Rockwell" panose="02060603020205020403" pitchFamily="18" charset="77"/>
              </a:rPr>
              <a:t>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9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A7AE1-E44D-57AA-0746-CAF4B970420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561A2-2A6A-954A-D3A1-0E45E205865C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94F12D-CE17-0CC0-F486-895FE7142EDA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B690EE-45E0-EAC9-CE73-46B998CA71D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4A9168-F40D-1911-87F6-9E78E53B8726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EA408C-B15F-0EAB-F246-B1AC13179C9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9EB04-66E8-5E74-2C67-074C959C029B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843F14-70FB-903E-D358-8017FE9EF99F}"/>
              </a:ext>
            </a:extLst>
          </p:cNvPr>
          <p:cNvSpPr txBox="1">
            <a:spLocks/>
          </p:cNvSpPr>
          <p:nvPr/>
        </p:nvSpPr>
        <p:spPr>
          <a:xfrm>
            <a:off x="667512" y="1560786"/>
            <a:ext cx="1152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#2. </a:t>
            </a:r>
            <a:r>
              <a:rPr lang="ar-SA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Predict user motion and stream the relevant video portion in a higher quality</a:t>
            </a:r>
          </a:p>
          <a:p>
            <a:pPr lvl="3"/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   e.g., 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Rubiks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(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MobiSys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’18), Flare (</a:t>
            </a:r>
            <a:r>
              <a:rPr lang="en-US" i="0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MobiCom ‘18), 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 </a:t>
            </a:r>
            <a:r>
              <a:rPr lang="en-US" i="1" dirty="0">
                <a:solidFill>
                  <a:srgbClr val="333333"/>
                </a:solidFill>
                <a:latin typeface="Rockwell" panose="02060603020205020403" pitchFamily="18" charset="77"/>
              </a:rPr>
              <a:t>Pano (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SIGCOMM ‘19)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AA460-BE96-4542-7FB2-C7476551E0E7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Tile-based rebuffering approach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308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6C2787-97F5-B43D-1CF4-E8758EE5FC9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Video tiling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BF90F-82C5-D8DF-B5D5-69AA517DAC0C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1E99-961E-330D-43FF-AEDE036FE7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1AA2144A-63A3-EBA7-9518-7648DF9B1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0" t="49756"/>
          <a:stretch/>
        </p:blipFill>
        <p:spPr>
          <a:xfrm>
            <a:off x="2882902" y="2629931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3B5DBB61-3B27-05FA-8B14-15317D958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1" b="49756"/>
          <a:stretch/>
        </p:blipFill>
        <p:spPr>
          <a:xfrm>
            <a:off x="2883487" y="1763773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4" name="Picture 13" descr="Chicago skyline">
            <a:extLst>
              <a:ext uri="{FF2B5EF4-FFF2-40B4-BE49-F238E27FC236}">
                <a16:creationId xmlns:a16="http://schemas.microsoft.com/office/drawing/2014/main" id="{F6743361-0740-7208-AD0C-45752AD4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49755" r="33517"/>
          <a:stretch/>
        </p:blipFill>
        <p:spPr>
          <a:xfrm>
            <a:off x="2089025" y="2770595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1" name="Picture 10" descr="Chicago skyline">
            <a:extLst>
              <a:ext uri="{FF2B5EF4-FFF2-40B4-BE49-F238E27FC236}">
                <a16:creationId xmlns:a16="http://schemas.microsoft.com/office/drawing/2014/main" id="{440E02C7-A8BB-1CC7-B4B6-8A8B6F7DD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1" r="33310" b="49756"/>
          <a:stretch/>
        </p:blipFill>
        <p:spPr>
          <a:xfrm>
            <a:off x="2089895" y="1904437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3" name="Picture 12" descr="Chicago skyline">
            <a:extLst>
              <a:ext uri="{FF2B5EF4-FFF2-40B4-BE49-F238E27FC236}">
                <a16:creationId xmlns:a16="http://schemas.microsoft.com/office/drawing/2014/main" id="{88D376D5-79A4-0EBB-85CA-F4E4E851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56" r="66850"/>
          <a:stretch/>
        </p:blipFill>
        <p:spPr>
          <a:xfrm>
            <a:off x="1293876" y="2914434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5E8BE389-7D1F-F56B-D132-2438BB977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50" b="49755"/>
          <a:stretch/>
        </p:blipFill>
        <p:spPr>
          <a:xfrm>
            <a:off x="1293876" y="2046411"/>
            <a:ext cx="914400" cy="923060"/>
          </a:xfrm>
          <a:prstGeom prst="rect">
            <a:avLst/>
          </a:prstGeom>
          <a:ln>
            <a:noFill/>
          </a:ln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7884B9-3C2F-4912-AD6F-910F014D5AAC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8EF05A-8D1B-89BF-D02C-54A20FE18AE8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9BE6C6-9BCB-F140-EADC-E02FCA4EC9E7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A5029C-6959-CE01-03A4-CDD78A576A1E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F4426-A102-BC2F-BB41-7670BAAFB21E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1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978452E-A7E8-8285-A718-A4A935D1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1837" y="2095211"/>
            <a:ext cx="1988372" cy="9188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EAE4B2-5F46-033C-4317-FE9D91708C72}"/>
              </a:ext>
            </a:extLst>
          </p:cNvPr>
          <p:cNvSpPr txBox="1"/>
          <p:nvPr/>
        </p:nvSpPr>
        <p:spPr>
          <a:xfrm>
            <a:off x="4442816" y="1548853"/>
            <a:ext cx="1390400" cy="66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Spatially segmented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C2787-97F5-B43D-1CF4-E8758EE5FC9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Video tiling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BF90F-82C5-D8DF-B5D5-69AA517DAC0C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1E99-961E-330D-43FF-AEDE036FE7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1AA2144A-63A3-EBA7-9518-7648DF9B1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0" t="49756"/>
          <a:stretch/>
        </p:blipFill>
        <p:spPr>
          <a:xfrm>
            <a:off x="9894582" y="2338171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3B5DBB61-3B27-05FA-8B14-15317D958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1" b="49756"/>
          <a:stretch/>
        </p:blipFill>
        <p:spPr>
          <a:xfrm>
            <a:off x="9894789" y="1332837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4" name="Picture 13" descr="Chicago skyline">
            <a:extLst>
              <a:ext uri="{FF2B5EF4-FFF2-40B4-BE49-F238E27FC236}">
                <a16:creationId xmlns:a16="http://schemas.microsoft.com/office/drawing/2014/main" id="{F6743361-0740-7208-AD0C-45752AD42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49755" r="33517"/>
          <a:stretch/>
        </p:blipFill>
        <p:spPr>
          <a:xfrm>
            <a:off x="8804597" y="2510130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1" name="Picture 10" descr="Chicago skyline">
            <a:extLst>
              <a:ext uri="{FF2B5EF4-FFF2-40B4-BE49-F238E27FC236}">
                <a16:creationId xmlns:a16="http://schemas.microsoft.com/office/drawing/2014/main" id="{440E02C7-A8BB-1CC7-B4B6-8A8B6F7DD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41" r="33310" b="49756"/>
          <a:stretch/>
        </p:blipFill>
        <p:spPr>
          <a:xfrm>
            <a:off x="8804598" y="1498283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3" name="Picture 12" descr="Chicago skyline">
            <a:extLst>
              <a:ext uri="{FF2B5EF4-FFF2-40B4-BE49-F238E27FC236}">
                <a16:creationId xmlns:a16="http://schemas.microsoft.com/office/drawing/2014/main" id="{88D376D5-79A4-0EBB-85CA-F4E4E8519B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56" r="66850"/>
          <a:stretch/>
        </p:blipFill>
        <p:spPr>
          <a:xfrm>
            <a:off x="7714611" y="2714707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5E8BE389-7D1F-F56B-D132-2438BB977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50" b="49755"/>
          <a:stretch/>
        </p:blipFill>
        <p:spPr>
          <a:xfrm>
            <a:off x="7714612" y="1713201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532B1B-379D-C6D0-EB20-4B2813475E4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22B5A7-B341-F2FC-F0BF-0A0AD57C61B6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42AABDA-5EDC-7E57-6490-C711D4473507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A4D2F7-18F1-B688-28D4-9415631B84C4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2D17E0-73CE-2FAE-949E-3C6C18FB219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92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978452E-A7E8-8285-A718-A4A935D1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1837" y="2095211"/>
            <a:ext cx="1988372" cy="9188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EAE4B2-5F46-033C-4317-FE9D91708C72}"/>
              </a:ext>
            </a:extLst>
          </p:cNvPr>
          <p:cNvSpPr txBox="1"/>
          <p:nvPr/>
        </p:nvSpPr>
        <p:spPr>
          <a:xfrm>
            <a:off x="4442816" y="1548853"/>
            <a:ext cx="1390400" cy="66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Spatially segmented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C2787-97F5-B43D-1CF4-E8758EE5FC9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Video tiling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BF90F-82C5-D8DF-B5D5-69AA517DAC0C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1E99-961E-330D-43FF-AEDE036FE7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1AA2144A-63A3-EBA7-9518-7648DF9B1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0" t="49756"/>
          <a:stretch/>
        </p:blipFill>
        <p:spPr>
          <a:xfrm>
            <a:off x="9894582" y="2338171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3B5DBB61-3B27-05FA-8B14-15317D958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1" b="49756"/>
          <a:stretch/>
        </p:blipFill>
        <p:spPr>
          <a:xfrm>
            <a:off x="9894789" y="1332837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4" name="Picture 13" descr="Chicago skyline">
            <a:extLst>
              <a:ext uri="{FF2B5EF4-FFF2-40B4-BE49-F238E27FC236}">
                <a16:creationId xmlns:a16="http://schemas.microsoft.com/office/drawing/2014/main" id="{F6743361-0740-7208-AD0C-45752AD42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49755" r="33517"/>
          <a:stretch/>
        </p:blipFill>
        <p:spPr>
          <a:xfrm>
            <a:off x="8804597" y="2510130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1" name="Picture 10" descr="Chicago skyline">
            <a:extLst>
              <a:ext uri="{FF2B5EF4-FFF2-40B4-BE49-F238E27FC236}">
                <a16:creationId xmlns:a16="http://schemas.microsoft.com/office/drawing/2014/main" id="{440E02C7-A8BB-1CC7-B4B6-8A8B6F7DD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41" r="33310" b="49756"/>
          <a:stretch/>
        </p:blipFill>
        <p:spPr>
          <a:xfrm>
            <a:off x="8804598" y="1498283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3" name="Picture 12" descr="Chicago skyline">
            <a:extLst>
              <a:ext uri="{FF2B5EF4-FFF2-40B4-BE49-F238E27FC236}">
                <a16:creationId xmlns:a16="http://schemas.microsoft.com/office/drawing/2014/main" id="{88D376D5-79A4-0EBB-85CA-F4E4E8519B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56" r="66850"/>
          <a:stretch/>
        </p:blipFill>
        <p:spPr>
          <a:xfrm>
            <a:off x="7714611" y="2714707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5E8BE389-7D1F-F56B-D132-2438BB977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50" b="49755"/>
          <a:stretch/>
        </p:blipFill>
        <p:spPr>
          <a:xfrm>
            <a:off x="7714612" y="1713201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39" name="Picture 38" descr="Chicago skyline">
            <a:extLst>
              <a:ext uri="{FF2B5EF4-FFF2-40B4-BE49-F238E27FC236}">
                <a16:creationId xmlns:a16="http://schemas.microsoft.com/office/drawing/2014/main" id="{7E952806-5764-F1DE-581F-FA71DCC67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56" r="66850"/>
          <a:stretch/>
        </p:blipFill>
        <p:spPr>
          <a:xfrm>
            <a:off x="1209083" y="5191552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028524-B745-5AF9-C1FF-6D61B76BF130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46A47E-76AE-5CDB-F0ED-84381F9FD4F5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BD1453-39D1-002D-13A3-F8AF2FB10DB1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5EF439-493F-2692-8403-24E39508F15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FA5067-734C-D2DF-D5C2-D54414179775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894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53359 0.3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180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978452E-A7E8-8285-A718-A4A935D1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1837" y="2095211"/>
            <a:ext cx="1988372" cy="9188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EAE4B2-5F46-033C-4317-FE9D91708C72}"/>
              </a:ext>
            </a:extLst>
          </p:cNvPr>
          <p:cNvSpPr txBox="1"/>
          <p:nvPr/>
        </p:nvSpPr>
        <p:spPr>
          <a:xfrm>
            <a:off x="4442816" y="1548853"/>
            <a:ext cx="1390400" cy="66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Spatially segmented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C2787-97F5-B43D-1CF4-E8758EE5FC9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Video tiling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BF90F-82C5-D8DF-B5D5-69AA517DAC0C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1E99-961E-330D-43FF-AEDE036FE7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1AA2144A-63A3-EBA7-9518-7648DF9B1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0" t="49756"/>
          <a:stretch/>
        </p:blipFill>
        <p:spPr>
          <a:xfrm>
            <a:off x="9894582" y="2338171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3B5DBB61-3B27-05FA-8B14-15317D958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51" b="49756"/>
          <a:stretch/>
        </p:blipFill>
        <p:spPr>
          <a:xfrm>
            <a:off x="9894789" y="1332837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4" name="Picture 13" descr="Chicago skyline">
            <a:extLst>
              <a:ext uri="{FF2B5EF4-FFF2-40B4-BE49-F238E27FC236}">
                <a16:creationId xmlns:a16="http://schemas.microsoft.com/office/drawing/2014/main" id="{F6743361-0740-7208-AD0C-45752AD42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49755" r="33517"/>
          <a:stretch/>
        </p:blipFill>
        <p:spPr>
          <a:xfrm>
            <a:off x="8804597" y="2510130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1" name="Picture 10" descr="Chicago skyline">
            <a:extLst>
              <a:ext uri="{FF2B5EF4-FFF2-40B4-BE49-F238E27FC236}">
                <a16:creationId xmlns:a16="http://schemas.microsoft.com/office/drawing/2014/main" id="{440E02C7-A8BB-1CC7-B4B6-8A8B6F7DD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41" r="33310" b="49756"/>
          <a:stretch/>
        </p:blipFill>
        <p:spPr>
          <a:xfrm>
            <a:off x="8804598" y="1498283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5E8BE389-7D1F-F56B-D132-2438BB977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50" b="49755"/>
          <a:stretch/>
        </p:blipFill>
        <p:spPr>
          <a:xfrm>
            <a:off x="7714612" y="1713201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2" name="Picture 1" descr="Chicago skyline">
            <a:extLst>
              <a:ext uri="{FF2B5EF4-FFF2-40B4-BE49-F238E27FC236}">
                <a16:creationId xmlns:a16="http://schemas.microsoft.com/office/drawing/2014/main" id="{C919571D-1CF1-F9E6-CC81-E436D4424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56" r="66850"/>
          <a:stretch/>
        </p:blipFill>
        <p:spPr>
          <a:xfrm>
            <a:off x="1655391" y="5207881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381000">
            <a:bevelT w="0" h="1270000"/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DE2756-52E5-AC73-C990-473EA85FF7E8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CA5D5C-769A-B478-4E37-B9DD49D4BF8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6247D5-ED1A-8BC1-0F60-1854A2C6108A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F16D68F-1AD8-F998-72E0-BDE57608960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20AE3B-4EC7-BDC3-E202-043DF73710BA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157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5978452E-A7E8-8285-A718-A4A935D1C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837" y="2095211"/>
            <a:ext cx="1988372" cy="9188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EAE4B2-5F46-033C-4317-FE9D91708C72}"/>
              </a:ext>
            </a:extLst>
          </p:cNvPr>
          <p:cNvSpPr txBox="1"/>
          <p:nvPr/>
        </p:nvSpPr>
        <p:spPr>
          <a:xfrm>
            <a:off x="4442816" y="1548853"/>
            <a:ext cx="1390400" cy="66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Spatially segmented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C2787-97F5-B43D-1CF4-E8758EE5FC9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Video tiling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BF90F-82C5-D8DF-B5D5-69AA517DAC0C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1E99-961E-330D-43FF-AEDE036FE7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1AA2144A-63A3-EBA7-9518-7648DF9B1F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50" t="49756"/>
          <a:stretch/>
        </p:blipFill>
        <p:spPr>
          <a:xfrm>
            <a:off x="9894582" y="2338171"/>
            <a:ext cx="910250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3B5DBB61-3B27-05FA-8B14-15317D958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51" b="49756"/>
          <a:stretch/>
        </p:blipFill>
        <p:spPr>
          <a:xfrm>
            <a:off x="9894789" y="1332837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4" name="Picture 13" descr="Chicago skyline">
            <a:extLst>
              <a:ext uri="{FF2B5EF4-FFF2-40B4-BE49-F238E27FC236}">
                <a16:creationId xmlns:a16="http://schemas.microsoft.com/office/drawing/2014/main" id="{F6743361-0740-7208-AD0C-45752AD42B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3" t="49755" r="33517"/>
          <a:stretch/>
        </p:blipFill>
        <p:spPr>
          <a:xfrm>
            <a:off x="8804597" y="2510130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1" name="Picture 10" descr="Chicago skyline">
            <a:extLst>
              <a:ext uri="{FF2B5EF4-FFF2-40B4-BE49-F238E27FC236}">
                <a16:creationId xmlns:a16="http://schemas.microsoft.com/office/drawing/2014/main" id="{440E02C7-A8BB-1CC7-B4B6-8A8B6F7DD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41" r="33310" b="49756"/>
          <a:stretch/>
        </p:blipFill>
        <p:spPr>
          <a:xfrm>
            <a:off x="8804598" y="1498283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5E8BE389-7D1F-F56B-D132-2438BB977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850" b="49755"/>
          <a:stretch/>
        </p:blipFill>
        <p:spPr>
          <a:xfrm>
            <a:off x="7714612" y="1713201"/>
            <a:ext cx="910249" cy="918870"/>
          </a:xfrm>
          <a:prstGeom prst="rect">
            <a:avLst/>
          </a:prstGeom>
          <a:scene3d>
            <a:camera prst="isometricOffAxis1Left">
              <a:rot lat="1080000" lon="19800000" rev="0"/>
            </a:camera>
            <a:lightRig rig="threePt" dir="t"/>
          </a:scene3d>
          <a:sp3d extrusionH="381000">
            <a:bevelT w="0" h="1270000"/>
          </a:sp3d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4FA58B-B6C0-610C-B200-A61B2334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837" y="5088783"/>
            <a:ext cx="1988372" cy="918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D8E12-8EE5-F2BF-C19A-6476C5B4FECD}"/>
              </a:ext>
            </a:extLst>
          </p:cNvPr>
          <p:cNvSpPr txBox="1"/>
          <p:nvPr/>
        </p:nvSpPr>
        <p:spPr>
          <a:xfrm>
            <a:off x="4395385" y="4570534"/>
            <a:ext cx="139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Temporally segmented</a:t>
            </a:r>
          </a:p>
        </p:txBody>
      </p:sp>
      <p:pic>
        <p:nvPicPr>
          <p:cNvPr id="19" name="Picture 18" descr="Chicago skyline">
            <a:extLst>
              <a:ext uri="{FF2B5EF4-FFF2-40B4-BE49-F238E27FC236}">
                <a16:creationId xmlns:a16="http://schemas.microsoft.com/office/drawing/2014/main" id="{BFE7F2C1-1BD2-2976-0AFD-301C387BE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6" r="66850"/>
          <a:stretch/>
        </p:blipFill>
        <p:spPr>
          <a:xfrm>
            <a:off x="429517" y="5075775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76200">
            <a:bevelT w="0" h="254000"/>
          </a:sp3d>
        </p:spPr>
      </p:pic>
      <p:pic>
        <p:nvPicPr>
          <p:cNvPr id="20" name="Picture 19" descr="Chicago skyline">
            <a:extLst>
              <a:ext uri="{FF2B5EF4-FFF2-40B4-BE49-F238E27FC236}">
                <a16:creationId xmlns:a16="http://schemas.microsoft.com/office/drawing/2014/main" id="{DA02277B-FB36-B3D6-D8E0-3923583196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6" r="66850"/>
          <a:stretch/>
        </p:blipFill>
        <p:spPr>
          <a:xfrm>
            <a:off x="737576" y="5107778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76200">
            <a:bevelT w="0" h="254000"/>
          </a:sp3d>
        </p:spPr>
      </p:pic>
      <p:pic>
        <p:nvPicPr>
          <p:cNvPr id="21" name="Picture 20" descr="Chicago skyline">
            <a:extLst>
              <a:ext uri="{FF2B5EF4-FFF2-40B4-BE49-F238E27FC236}">
                <a16:creationId xmlns:a16="http://schemas.microsoft.com/office/drawing/2014/main" id="{A23ABC5C-3FF1-ACBE-4445-948C371009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6" r="66850"/>
          <a:stretch/>
        </p:blipFill>
        <p:spPr>
          <a:xfrm>
            <a:off x="1040830" y="5138204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76200">
            <a:bevelT w="0" h="254000"/>
          </a:sp3d>
        </p:spPr>
      </p:pic>
      <p:pic>
        <p:nvPicPr>
          <p:cNvPr id="22" name="Picture 21" descr="Chicago skyline">
            <a:extLst>
              <a:ext uri="{FF2B5EF4-FFF2-40B4-BE49-F238E27FC236}">
                <a16:creationId xmlns:a16="http://schemas.microsoft.com/office/drawing/2014/main" id="{5501590D-8DE5-7C8C-C5B7-F8705FFB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6" r="66850"/>
          <a:stretch/>
        </p:blipFill>
        <p:spPr>
          <a:xfrm>
            <a:off x="1346634" y="5174345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76200">
            <a:bevelT w="0" h="254000"/>
          </a:sp3d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A54DBBCB-40D0-E6BD-0F97-406216788C47}"/>
              </a:ext>
            </a:extLst>
          </p:cNvPr>
          <p:cNvSpPr/>
          <p:nvPr/>
        </p:nvSpPr>
        <p:spPr>
          <a:xfrm rot="5400000">
            <a:off x="7911916" y="4662220"/>
            <a:ext cx="136537" cy="494933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554E3-ACE5-2364-1629-B2F5FA0CB134}"/>
              </a:ext>
            </a:extLst>
          </p:cNvPr>
          <p:cNvSpPr txBox="1"/>
          <p:nvPr/>
        </p:nvSpPr>
        <p:spPr>
          <a:xfrm>
            <a:off x="7714612" y="4542306"/>
            <a:ext cx="590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</a:t>
            </a:r>
          </a:p>
        </p:txBody>
      </p:sp>
      <p:pic>
        <p:nvPicPr>
          <p:cNvPr id="23" name="Picture 22" descr="Chicago skyline">
            <a:extLst>
              <a:ext uri="{FF2B5EF4-FFF2-40B4-BE49-F238E27FC236}">
                <a16:creationId xmlns:a16="http://schemas.microsoft.com/office/drawing/2014/main" id="{CAAE7A39-5C46-09DC-A953-AF24F498B6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6" r="66850"/>
          <a:stretch/>
        </p:blipFill>
        <p:spPr>
          <a:xfrm>
            <a:off x="1655898" y="5207881"/>
            <a:ext cx="910250" cy="918870"/>
          </a:xfrm>
          <a:prstGeom prst="rect">
            <a:avLst/>
          </a:prstGeom>
          <a:scene3d>
            <a:camera prst="isometricOffAxis1Left">
              <a:rot lat="1080000" lon="17400000" rev="0"/>
            </a:camera>
            <a:lightRig rig="threePt" dir="t"/>
          </a:scene3d>
          <a:sp3d extrusionH="76200">
            <a:bevelT w="0" h="2540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232A8B-A0AA-76E9-8E0E-5FD80203C31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E080E4-B5A5-6F7A-A063-FCB14ABDB736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DA522D-C7DB-9AE5-8E74-D618F507D164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AF747C-2425-76E8-B481-13D6C2968FA7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EE82E4-2D74-AAEE-A29B-45D2F04BD38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81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85 L 0.74153 -0.0041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52 0.00486 L 0.70494 -0.00093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1" y="-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365 0.00556 L 0.66653 0.00556 " pathEditMode="relative" ptsTypes="AA">
                                      <p:cBhvr>
                                        <p:cTn id="1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313 0.00649 L 0.62109 0.00649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495 0.01135 L 0.58489 0.011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1" animBg="1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EDDB2F-EE70-B3C1-4DCA-CDFA622841B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Tile-based rebuffering approach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A7AE1-E44D-57AA-0746-CAF4B970420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561A2-2A6A-954A-D3A1-0E45E205865C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4B7728-36B6-43EC-F728-225784DD549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4484F3-CC1C-6480-A9BA-8CBC3F259E7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6289FAC-BF05-2AFB-AA8A-CED87733BFC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3AB1A90-D194-B4AA-4573-50D4044FEC2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DF51A-BED1-ED4F-CB69-BCC0E9EAB711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6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C2BA3-EB1F-F3DE-E22F-4F29053CCD0B}"/>
              </a:ext>
            </a:extLst>
          </p:cNvPr>
          <p:cNvSpPr txBox="1">
            <a:spLocks/>
          </p:cNvSpPr>
          <p:nvPr/>
        </p:nvSpPr>
        <p:spPr>
          <a:xfrm>
            <a:off x="667512" y="1560786"/>
            <a:ext cx="1152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#2. </a:t>
            </a:r>
            <a:r>
              <a:rPr lang="ar-SA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Predict user motion and stream the relevant video portion in a higher quality</a:t>
            </a:r>
          </a:p>
          <a:p>
            <a:pPr lvl="3"/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   e.g., 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Rubiks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(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MobiSys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’18), Flare (</a:t>
            </a:r>
            <a:r>
              <a:rPr lang="en-US" i="0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MobiCom ‘18), 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 </a:t>
            </a:r>
            <a:r>
              <a:rPr lang="en-US" i="1" dirty="0">
                <a:solidFill>
                  <a:srgbClr val="333333"/>
                </a:solidFill>
                <a:latin typeface="Rockwell" panose="02060603020205020403" pitchFamily="18" charset="77"/>
              </a:rPr>
              <a:t>Pano (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SIGCOMM ‘19)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Limitation.  Treat as conventional ABR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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Optimizing the quality of relevant tiles</a:t>
            </a:r>
          </a:p>
          <a:p>
            <a:pPr lvl="8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        Minimizing stalls  (stall if a relevant tile is missing)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EDDB2F-EE70-B3C1-4DCA-CDFA622841B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Tile-based rebuffering approach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A7AE1-E44D-57AA-0746-CAF4B970420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561A2-2A6A-954A-D3A1-0E45E205865C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21949-EE0D-4F16-C1F2-413CF3A2C738}"/>
              </a:ext>
            </a:extLst>
          </p:cNvPr>
          <p:cNvSpPr/>
          <p:nvPr/>
        </p:nvSpPr>
        <p:spPr>
          <a:xfrm>
            <a:off x="948236" y="4900708"/>
            <a:ext cx="5147764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6ECE8-92F0-A2D0-43A1-5C920E6FD424}"/>
              </a:ext>
            </a:extLst>
          </p:cNvPr>
          <p:cNvSpPr/>
          <p:nvPr/>
        </p:nvSpPr>
        <p:spPr>
          <a:xfrm rot="16200000">
            <a:off x="1628958" y="4900707"/>
            <a:ext cx="365760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9C40F-7DD7-AD4D-5AA8-ED6A3A8AE94B}"/>
              </a:ext>
            </a:extLst>
          </p:cNvPr>
          <p:cNvSpPr/>
          <p:nvPr/>
        </p:nvSpPr>
        <p:spPr>
          <a:xfrm rot="16200000">
            <a:off x="1626205" y="4899765"/>
            <a:ext cx="365760" cy="45719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22361B5-C4B9-FAC6-D152-2FEE431EDE6F}"/>
              </a:ext>
            </a:extLst>
          </p:cNvPr>
          <p:cNvSpPr/>
          <p:nvPr/>
        </p:nvSpPr>
        <p:spPr>
          <a:xfrm rot="5400000">
            <a:off x="3432359" y="2899260"/>
            <a:ext cx="137160" cy="3383280"/>
          </a:xfrm>
          <a:prstGeom prst="leftBrace">
            <a:avLst>
              <a:gd name="adj1" fmla="val 122619"/>
              <a:gd name="adj2" fmla="val 494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3006B-7E38-1DF2-4773-F8D2C04F904B}"/>
              </a:ext>
            </a:extLst>
          </p:cNvPr>
          <p:cNvSpPr txBox="1"/>
          <p:nvPr/>
        </p:nvSpPr>
        <p:spPr>
          <a:xfrm>
            <a:off x="2850322" y="4177634"/>
            <a:ext cx="130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lookahead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47A4F-DA8E-3E64-9176-E800AE811D36}"/>
              </a:ext>
            </a:extLst>
          </p:cNvPr>
          <p:cNvSpPr txBox="1"/>
          <p:nvPr/>
        </p:nvSpPr>
        <p:spPr>
          <a:xfrm>
            <a:off x="1108647" y="5130719"/>
            <a:ext cx="170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playback (t</a:t>
            </a:r>
            <a:r>
              <a:rPr lang="en-US" baseline="-25000" dirty="0">
                <a:latin typeface="Rockwell" panose="02060603020205020403" pitchFamily="18" charset="77"/>
              </a:rPr>
              <a:t>°</a:t>
            </a:r>
            <a:r>
              <a:rPr lang="en-US" dirty="0">
                <a:latin typeface="Rockwell" panose="02060603020205020403" pitchFamily="18" charset="77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D5CC5-AF4B-2BD8-C63E-61E0C2D22EF6}"/>
              </a:ext>
            </a:extLst>
          </p:cNvPr>
          <p:cNvSpPr txBox="1"/>
          <p:nvPr/>
        </p:nvSpPr>
        <p:spPr>
          <a:xfrm>
            <a:off x="4815079" y="5105505"/>
            <a:ext cx="115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</a:t>
            </a:r>
            <a:r>
              <a:rPr lang="en-US" baseline="-25000" dirty="0">
                <a:latin typeface="Rockwell" panose="02060603020205020403" pitchFamily="18" charset="77"/>
              </a:rPr>
              <a:t>° </a:t>
            </a:r>
            <a:r>
              <a:rPr lang="en-US" dirty="0">
                <a:latin typeface="Rockwell" panose="02060603020205020403" pitchFamily="18" charset="77"/>
              </a:rPr>
              <a:t>+ 3 sec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51949A-02B9-9038-4853-4651B98B4C8C}"/>
              </a:ext>
            </a:extLst>
          </p:cNvPr>
          <p:cNvSpPr/>
          <p:nvPr/>
        </p:nvSpPr>
        <p:spPr>
          <a:xfrm>
            <a:off x="1664209" y="3496416"/>
            <a:ext cx="4431792" cy="681218"/>
          </a:xfrm>
          <a:prstGeom prst="round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Rockwell" panose="02060603020205020403" pitchFamily="18" charset="77"/>
              </a:rPr>
              <a:t>Median 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prediction accuracy is 25% for 3sec lookahead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DB2E3A-B448-320E-65D2-9BD726080530}"/>
              </a:ext>
            </a:extLst>
          </p:cNvPr>
          <p:cNvSpPr/>
          <p:nvPr/>
        </p:nvSpPr>
        <p:spPr>
          <a:xfrm>
            <a:off x="1664208" y="5529257"/>
            <a:ext cx="4431792" cy="681218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Motion uncertainty </a:t>
            </a:r>
            <a:r>
              <a:rPr lang="en-US" sz="1600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r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ebuffering and optimizing the quality of irrelevant tiles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4B7728-36B6-43EC-F728-225784DD549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4484F3-CC1C-6480-A9BA-8CBC3F259E7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6289FAC-BF05-2AFB-AA8A-CED87733BFC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3AB1A90-D194-B4AA-4573-50D4044FEC2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DF51A-BED1-ED4F-CB69-BCC0E9EAB711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6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A334AD-E3BE-4E5E-7D91-69B9AE700A23}"/>
              </a:ext>
            </a:extLst>
          </p:cNvPr>
          <p:cNvSpPr txBox="1">
            <a:spLocks/>
          </p:cNvSpPr>
          <p:nvPr/>
        </p:nvSpPr>
        <p:spPr>
          <a:xfrm>
            <a:off x="667512" y="1560786"/>
            <a:ext cx="1152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#2. </a:t>
            </a:r>
            <a:r>
              <a:rPr lang="ar-SA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Predict user motion and stream the relevant video portion in a higher quality</a:t>
            </a:r>
          </a:p>
          <a:p>
            <a:pPr lvl="3"/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   e.g., 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Rubiks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(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MobiSys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’18), Flare (</a:t>
            </a:r>
            <a:r>
              <a:rPr lang="en-US" i="0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MobiCom ‘18), 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 </a:t>
            </a:r>
            <a:r>
              <a:rPr lang="en-US" i="1" dirty="0">
                <a:solidFill>
                  <a:srgbClr val="333333"/>
                </a:solidFill>
                <a:latin typeface="Rockwell" panose="02060603020205020403" pitchFamily="18" charset="77"/>
              </a:rPr>
              <a:t>Pano (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SIGCOMM ‘19)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Limitation.  Treat as conventional ABR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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Optimizing the quality of relevant tiles</a:t>
            </a:r>
          </a:p>
          <a:p>
            <a:pPr lvl="8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        Minimizing stalls  (stall if a relevant tile is missing)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8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2776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 animBg="1"/>
      <p:bldP spid="12" grpId="0"/>
      <p:bldP spid="16" grpId="0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A7AE1-E44D-57AA-0746-CAF4B970420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561A2-2A6A-954A-D3A1-0E45E205865C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91F3E9F-F48C-53D3-F8CF-FAD073B7D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3442" y="3710673"/>
            <a:ext cx="4034145" cy="175432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053B4F1-B178-49E0-F458-FB099A405B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2760" t="8" r="9385" b="20544"/>
          <a:stretch/>
        </p:blipFill>
        <p:spPr>
          <a:xfrm>
            <a:off x="8812834" y="3710674"/>
            <a:ext cx="2335695" cy="1394832"/>
          </a:xfrm>
          <a:prstGeom prst="rect">
            <a:avLst/>
          </a:prstGeom>
        </p:spPr>
      </p:pic>
      <p:pic>
        <p:nvPicPr>
          <p:cNvPr id="21508" name="Picture 4" descr="Buffering GIFs | Tenor">
            <a:extLst>
              <a:ext uri="{FF2B5EF4-FFF2-40B4-BE49-F238E27FC236}">
                <a16:creationId xmlns:a16="http://schemas.microsoft.com/office/drawing/2014/main" id="{D2190813-AF29-4C5D-7E6F-CC71A748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17" y="4112726"/>
            <a:ext cx="208839" cy="2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uffering GIFs | Tenor">
            <a:extLst>
              <a:ext uri="{FF2B5EF4-FFF2-40B4-BE49-F238E27FC236}">
                <a16:creationId xmlns:a16="http://schemas.microsoft.com/office/drawing/2014/main" id="{EBDDFD4C-EDD0-7597-F413-9B4A0B62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98" y="4108544"/>
            <a:ext cx="208839" cy="2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59C4C7-E951-DC44-6FD5-94E667A5EDA8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5A0793-CC31-AD1F-0091-D54C5D3F015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846CEF-8949-B326-9A11-D8F11CBE440A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9A15DCB-EE93-5BB9-F817-52685825A37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E2BAAB-78AA-8929-2F3F-4AAF57D84938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6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4402A11-9D5F-89C0-F348-C58F972E6240}"/>
              </a:ext>
            </a:extLst>
          </p:cNvPr>
          <p:cNvSpPr/>
          <p:nvPr/>
        </p:nvSpPr>
        <p:spPr>
          <a:xfrm>
            <a:off x="948236" y="4900708"/>
            <a:ext cx="5147764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03A050-68E3-27C8-40E8-EC8E8834FD6A}"/>
              </a:ext>
            </a:extLst>
          </p:cNvPr>
          <p:cNvSpPr/>
          <p:nvPr/>
        </p:nvSpPr>
        <p:spPr>
          <a:xfrm rot="16200000">
            <a:off x="1628958" y="4900707"/>
            <a:ext cx="365760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514A22-B292-495E-66EE-B92E7AB2620F}"/>
              </a:ext>
            </a:extLst>
          </p:cNvPr>
          <p:cNvSpPr/>
          <p:nvPr/>
        </p:nvSpPr>
        <p:spPr>
          <a:xfrm rot="16200000">
            <a:off x="5006054" y="4900196"/>
            <a:ext cx="365760" cy="45719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13CA467-85BA-CDBC-3DC3-9BC828777107}"/>
              </a:ext>
            </a:extLst>
          </p:cNvPr>
          <p:cNvSpPr/>
          <p:nvPr/>
        </p:nvSpPr>
        <p:spPr>
          <a:xfrm rot="5400000">
            <a:off x="3432359" y="2899260"/>
            <a:ext cx="137160" cy="3383280"/>
          </a:xfrm>
          <a:prstGeom prst="leftBrace">
            <a:avLst>
              <a:gd name="adj1" fmla="val 122619"/>
              <a:gd name="adj2" fmla="val 494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BA581-D606-1862-9F9D-626AE7452B73}"/>
              </a:ext>
            </a:extLst>
          </p:cNvPr>
          <p:cNvSpPr txBox="1"/>
          <p:nvPr/>
        </p:nvSpPr>
        <p:spPr>
          <a:xfrm>
            <a:off x="2850322" y="4177634"/>
            <a:ext cx="130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lookahead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C7B77-C7E0-9C65-3388-AA5738D3CB65}"/>
              </a:ext>
            </a:extLst>
          </p:cNvPr>
          <p:cNvSpPr txBox="1"/>
          <p:nvPr/>
        </p:nvSpPr>
        <p:spPr>
          <a:xfrm>
            <a:off x="1108647" y="5130719"/>
            <a:ext cx="170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playback (t</a:t>
            </a:r>
            <a:r>
              <a:rPr lang="en-US" baseline="-25000" dirty="0">
                <a:latin typeface="Rockwell" panose="02060603020205020403" pitchFamily="18" charset="77"/>
              </a:rPr>
              <a:t>°</a:t>
            </a:r>
            <a:r>
              <a:rPr lang="en-US" dirty="0">
                <a:latin typeface="Rockwell" panose="02060603020205020403" pitchFamily="18" charset="77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75E160-B1FC-467A-7D59-0B10867F6EC4}"/>
              </a:ext>
            </a:extLst>
          </p:cNvPr>
          <p:cNvSpPr txBox="1"/>
          <p:nvPr/>
        </p:nvSpPr>
        <p:spPr>
          <a:xfrm>
            <a:off x="4815079" y="5105505"/>
            <a:ext cx="115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</a:t>
            </a:r>
            <a:r>
              <a:rPr lang="en-US" baseline="-25000" dirty="0">
                <a:latin typeface="Rockwell" panose="02060603020205020403" pitchFamily="18" charset="77"/>
              </a:rPr>
              <a:t>° </a:t>
            </a:r>
            <a:r>
              <a:rPr lang="en-US" dirty="0">
                <a:latin typeface="Rockwell" panose="02060603020205020403" pitchFamily="18" charset="77"/>
              </a:rPr>
              <a:t>+ 3 sec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EF3EF9-AB06-D10D-57CC-87E37622ACE9}"/>
              </a:ext>
            </a:extLst>
          </p:cNvPr>
          <p:cNvSpPr/>
          <p:nvPr/>
        </p:nvSpPr>
        <p:spPr>
          <a:xfrm>
            <a:off x="1664208" y="5529257"/>
            <a:ext cx="4431792" cy="681218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Motion uncertainty </a:t>
            </a:r>
            <a:r>
              <a:rPr lang="en-US" sz="1600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r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ebuffering and optimizing the quality of irrelevant tiles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88686-2ECA-2AB5-7A98-041941FB1012}"/>
              </a:ext>
            </a:extLst>
          </p:cNvPr>
          <p:cNvSpPr/>
          <p:nvPr/>
        </p:nvSpPr>
        <p:spPr>
          <a:xfrm>
            <a:off x="7294618" y="5507558"/>
            <a:ext cx="4431792" cy="681218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Bandwidth uncertainty </a:t>
            </a:r>
            <a:r>
              <a:rPr lang="en-US" sz="1600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  <a:sym typeface="Wingdings" pitchFamily="2" charset="2"/>
              </a:rPr>
              <a:t>r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ebuffering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BA6BB3-E190-D0C5-946F-193F072EEF0D}"/>
              </a:ext>
            </a:extLst>
          </p:cNvPr>
          <p:cNvSpPr/>
          <p:nvPr/>
        </p:nvSpPr>
        <p:spPr>
          <a:xfrm>
            <a:off x="6643396" y="4546966"/>
            <a:ext cx="438539" cy="434791"/>
          </a:xfrm>
          <a:prstGeom prst="ellipse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ross 24">
            <a:extLst>
              <a:ext uri="{FF2B5EF4-FFF2-40B4-BE49-F238E27FC236}">
                <a16:creationId xmlns:a16="http://schemas.microsoft.com/office/drawing/2014/main" id="{8F846BBD-4F0C-F369-F64F-B38DFFD5320C}"/>
              </a:ext>
            </a:extLst>
          </p:cNvPr>
          <p:cNvSpPr/>
          <p:nvPr/>
        </p:nvSpPr>
        <p:spPr>
          <a:xfrm>
            <a:off x="6773177" y="4668476"/>
            <a:ext cx="178976" cy="191769"/>
          </a:xfrm>
          <a:prstGeom prst="plus">
            <a:avLst>
              <a:gd name="adj" fmla="val 33108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57691EC-0C3D-9388-CB66-334DD77E2110}"/>
              </a:ext>
            </a:extLst>
          </p:cNvPr>
          <p:cNvSpPr/>
          <p:nvPr/>
        </p:nvSpPr>
        <p:spPr>
          <a:xfrm>
            <a:off x="1664209" y="3496416"/>
            <a:ext cx="4431792" cy="681218"/>
          </a:xfrm>
          <a:prstGeom prst="round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Rockwell" panose="02060603020205020403" pitchFamily="18" charset="77"/>
              </a:rPr>
              <a:t>Median 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prediction accuracy is 25% for 3sec lookahead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DF45-A2CE-3246-A593-C829369CB626}"/>
              </a:ext>
            </a:extLst>
          </p:cNvPr>
          <p:cNvSpPr txBox="1">
            <a:spLocks/>
          </p:cNvSpPr>
          <p:nvPr/>
        </p:nvSpPr>
        <p:spPr>
          <a:xfrm>
            <a:off x="667512" y="1560786"/>
            <a:ext cx="1152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#2. </a:t>
            </a:r>
            <a:r>
              <a:rPr lang="ar-SA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Predict user motion and stream the relevant video portion in a higher quality</a:t>
            </a:r>
          </a:p>
          <a:p>
            <a:pPr lvl="3"/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   e.g., 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Rubiks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(</a:t>
            </a:r>
            <a:r>
              <a:rPr lang="en-US" i="1" u="none" strike="noStrike" dirty="0" err="1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MobiSys</a:t>
            </a:r>
            <a:r>
              <a:rPr lang="en-US" i="1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 ’18), Flare (</a:t>
            </a:r>
            <a:r>
              <a:rPr lang="en-US" i="0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MobiCom ‘18), 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 </a:t>
            </a:r>
            <a:r>
              <a:rPr lang="en-US" i="1" dirty="0">
                <a:solidFill>
                  <a:srgbClr val="333333"/>
                </a:solidFill>
                <a:latin typeface="Rockwell" panose="02060603020205020403" pitchFamily="18" charset="77"/>
              </a:rPr>
              <a:t>Pano (</a:t>
            </a:r>
            <a:r>
              <a:rPr lang="en-US" dirty="0">
                <a:solidFill>
                  <a:srgbClr val="333333"/>
                </a:solidFill>
                <a:latin typeface="Rockwell" panose="02060603020205020403" pitchFamily="18" charset="77"/>
              </a:rPr>
              <a:t>SIGCOMM ‘19)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12700" lvl="1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Limitation.  Treat as conventional ABR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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Optimizing the quality of relevant tiles</a:t>
            </a:r>
          </a:p>
          <a:p>
            <a:pPr lvl="8">
              <a:buSzPct val="125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         Minimizing stalls  (stall if a relevant tile is missing)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9F4173-4ACB-C379-71C4-54E41BF3CB0F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Tile-based rebuffering approach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7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cago skyline">
            <a:extLst>
              <a:ext uri="{FF2B5EF4-FFF2-40B4-BE49-F238E27FC236}">
                <a16:creationId xmlns:a16="http://schemas.microsoft.com/office/drawing/2014/main" id="{F7124423-38F2-AA3F-AB66-A47AFE6D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50"/>
          <a:stretch>
            <a:fillRect/>
          </a:stretch>
        </p:blipFill>
        <p:spPr>
          <a:xfrm>
            <a:off x="923544" y="3429001"/>
            <a:ext cx="3962094" cy="1666404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450C593-2849-242E-0EBE-77D954712593}"/>
              </a:ext>
            </a:extLst>
          </p:cNvPr>
          <p:cNvSpPr/>
          <p:nvPr/>
        </p:nvSpPr>
        <p:spPr>
          <a:xfrm>
            <a:off x="923544" y="3429000"/>
            <a:ext cx="3962094" cy="1666405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C18EB-CE8B-6F93-9BF4-321E4ED6D51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C2C2A-554B-1117-69C4-6A6DD1CCEAC0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E8865-D7F1-9008-A785-94422EFF6F6C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Rebuffering model: limitation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Avatar Male">
                <a:extLst>
                  <a:ext uri="{FF2B5EF4-FFF2-40B4-BE49-F238E27FC236}">
                    <a16:creationId xmlns:a16="http://schemas.microsoft.com/office/drawing/2014/main" id="{1746F0EF-36A2-E266-5F3B-D6F4188D951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3570" y="4720514"/>
              <a:ext cx="1662041" cy="87881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2041" cy="878817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27567" dy="-30585718" dz="-2589554"/>
                    <am3d:scale>
                      <am3d:sx n="1000000" d="1000000"/>
                      <am3d:sy n="1000000" d="1000000"/>
                      <am3d:sz n="1000000" d="1000000"/>
                    </am3d:scale>
                    <am3d:rot ax="7902757" ay="-28373" az="-10769830"/>
                    <am3d:postTrans dx="0" dy="10800000" dz="720000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Avatar Male">
                <a:extLst>
                  <a:ext uri="{FF2B5EF4-FFF2-40B4-BE49-F238E27FC236}">
                    <a16:creationId xmlns:a16="http://schemas.microsoft.com/office/drawing/2014/main" id="{1746F0EF-36A2-E266-5F3B-D6F4188D95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3570" y="4720514"/>
                <a:ext cx="1662041" cy="878817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Chicago skyline">
            <a:extLst>
              <a:ext uri="{FF2B5EF4-FFF2-40B4-BE49-F238E27FC236}">
                <a16:creationId xmlns:a16="http://schemas.microsoft.com/office/drawing/2014/main" id="{41398F35-4919-9164-D340-F75FAEE7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03" t="61278" r="39903" b="24428"/>
          <a:stretch>
            <a:fillRect/>
          </a:stretch>
        </p:blipFill>
        <p:spPr>
          <a:xfrm>
            <a:off x="2504541" y="4073607"/>
            <a:ext cx="800100" cy="377190"/>
          </a:xfrm>
          <a:custGeom>
            <a:avLst/>
            <a:gdLst>
              <a:gd name="connsiteX0" fmla="*/ 62866 w 800100"/>
              <a:gd name="connsiteY0" fmla="*/ 0 h 377190"/>
              <a:gd name="connsiteX1" fmla="*/ 737234 w 800100"/>
              <a:gd name="connsiteY1" fmla="*/ 0 h 377190"/>
              <a:gd name="connsiteX2" fmla="*/ 800100 w 800100"/>
              <a:gd name="connsiteY2" fmla="*/ 62866 h 377190"/>
              <a:gd name="connsiteX3" fmla="*/ 800100 w 800100"/>
              <a:gd name="connsiteY3" fmla="*/ 314324 h 377190"/>
              <a:gd name="connsiteX4" fmla="*/ 737234 w 800100"/>
              <a:gd name="connsiteY4" fmla="*/ 377190 h 377190"/>
              <a:gd name="connsiteX5" fmla="*/ 62866 w 800100"/>
              <a:gd name="connsiteY5" fmla="*/ 377190 h 377190"/>
              <a:gd name="connsiteX6" fmla="*/ 0 w 800100"/>
              <a:gd name="connsiteY6" fmla="*/ 314324 h 377190"/>
              <a:gd name="connsiteX7" fmla="*/ 0 w 800100"/>
              <a:gd name="connsiteY7" fmla="*/ 62866 h 377190"/>
              <a:gd name="connsiteX8" fmla="*/ 62866 w 800100"/>
              <a:gd name="connsiteY8" fmla="*/ 0 h 3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377190">
                <a:moveTo>
                  <a:pt x="62866" y="0"/>
                </a:moveTo>
                <a:lnTo>
                  <a:pt x="737234" y="0"/>
                </a:lnTo>
                <a:cubicBezTo>
                  <a:pt x="771954" y="0"/>
                  <a:pt x="800100" y="28146"/>
                  <a:pt x="800100" y="62866"/>
                </a:cubicBezTo>
                <a:lnTo>
                  <a:pt x="800100" y="314324"/>
                </a:lnTo>
                <a:cubicBezTo>
                  <a:pt x="800100" y="349044"/>
                  <a:pt x="771954" y="377190"/>
                  <a:pt x="737234" y="377190"/>
                </a:cubicBezTo>
                <a:lnTo>
                  <a:pt x="62866" y="377190"/>
                </a:lnTo>
                <a:cubicBezTo>
                  <a:pt x="28146" y="377190"/>
                  <a:pt x="0" y="349044"/>
                  <a:pt x="0" y="314324"/>
                </a:cubicBezTo>
                <a:lnTo>
                  <a:pt x="0" y="62866"/>
                </a:lnTo>
                <a:cubicBezTo>
                  <a:pt x="0" y="28146"/>
                  <a:pt x="28146" y="0"/>
                  <a:pt x="62866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77BB53-274F-D29B-9320-D73CF1AC73FD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BB7F9B-19A6-8D68-6152-135C3DC38BC5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31C5E2-EA7B-B2AB-3729-9602D2BAB68C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B0E6287-18A4-F09F-5C34-2EDB0B1E655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3433CE-AFBA-5076-4F1A-BBA52307C8D9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6EA478-BD32-C4F8-E724-6BA85B7ED8D1}"/>
              </a:ext>
            </a:extLst>
          </p:cNvPr>
          <p:cNvGrpSpPr/>
          <p:nvPr/>
        </p:nvGrpSpPr>
        <p:grpSpPr>
          <a:xfrm>
            <a:off x="915318" y="3490259"/>
            <a:ext cx="3973062" cy="1550706"/>
            <a:chOff x="915318" y="3490259"/>
            <a:chExt cx="3973062" cy="155070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786679-AC88-7F9F-6E93-8B096DDB6C02}"/>
                </a:ext>
              </a:extLst>
            </p:cNvPr>
            <p:cNvCxnSpPr>
              <a:cxnSpLocks/>
            </p:cNvCxnSpPr>
            <p:nvPr/>
          </p:nvCxnSpPr>
          <p:spPr>
            <a:xfrm>
              <a:off x="918060" y="3749639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2AF154-D4FC-AD71-4A38-6E71ED96C5F3}"/>
                </a:ext>
              </a:extLst>
            </p:cNvPr>
            <p:cNvCxnSpPr/>
            <p:nvPr/>
          </p:nvCxnSpPr>
          <p:spPr>
            <a:xfrm>
              <a:off x="923544" y="3953757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8286C6-5354-DDC4-3ED9-4E72EFA07D93}"/>
                </a:ext>
              </a:extLst>
            </p:cNvPr>
            <p:cNvCxnSpPr/>
            <p:nvPr/>
          </p:nvCxnSpPr>
          <p:spPr>
            <a:xfrm>
              <a:off x="915318" y="4381971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9476CC-08B0-6FCF-A084-43B7460BF05E}"/>
                </a:ext>
              </a:extLst>
            </p:cNvPr>
            <p:cNvCxnSpPr>
              <a:cxnSpLocks/>
            </p:cNvCxnSpPr>
            <p:nvPr/>
          </p:nvCxnSpPr>
          <p:spPr>
            <a:xfrm>
              <a:off x="915318" y="4602701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DF71B0-4E4F-F493-6151-F9F17BAC2142}"/>
                </a:ext>
              </a:extLst>
            </p:cNvPr>
            <p:cNvCxnSpPr/>
            <p:nvPr/>
          </p:nvCxnSpPr>
          <p:spPr>
            <a:xfrm>
              <a:off x="926286" y="4168796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F412F7-2F90-E752-0C5F-6290065974B7}"/>
                </a:ext>
              </a:extLst>
            </p:cNvPr>
            <p:cNvCxnSpPr>
              <a:cxnSpLocks/>
            </p:cNvCxnSpPr>
            <p:nvPr/>
          </p:nvCxnSpPr>
          <p:spPr>
            <a:xfrm>
              <a:off x="923544" y="4779682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BD51F2F-146B-0CB3-2525-7F04CBC579CF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6" y="3490259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1C49E3-3CFB-4CF0-E9C1-0281F21A7AED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58" y="3535082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79ADF9-5F8A-AA2C-D738-9187EBDF6E7E}"/>
                </a:ext>
              </a:extLst>
            </p:cNvPr>
            <p:cNvCxnSpPr>
              <a:cxnSpLocks/>
            </p:cNvCxnSpPr>
            <p:nvPr/>
          </p:nvCxnSpPr>
          <p:spPr>
            <a:xfrm>
              <a:off x="1710967" y="356625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DC7D61-9925-977E-C2D9-D15FC0238C45}"/>
                </a:ext>
              </a:extLst>
            </p:cNvPr>
            <p:cNvCxnSpPr>
              <a:cxnSpLocks/>
            </p:cNvCxnSpPr>
            <p:nvPr/>
          </p:nvCxnSpPr>
          <p:spPr>
            <a:xfrm>
              <a:off x="1988058" y="3597291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34CD1-4424-16A3-9987-07E7D057747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45260" y="3522942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78D1A4-38D1-AAB0-FF9A-4A5B652A8F8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0208" y="3578171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41ECD37-4706-0574-13E1-D4E3913833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75799" y="361973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82D3CA-FC55-985F-2D7D-A01A08ACCB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98708" y="3643980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8418E83-D173-6094-1116-FBFE0BBCFB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01" y="3621536"/>
              <a:ext cx="0" cy="125872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AA6AA4-D832-AAC8-83AE-8BD55EF2C24D}"/>
                </a:ext>
              </a:extLst>
            </p:cNvPr>
            <p:cNvCxnSpPr>
              <a:cxnSpLocks/>
            </p:cNvCxnSpPr>
            <p:nvPr/>
          </p:nvCxnSpPr>
          <p:spPr>
            <a:xfrm>
              <a:off x="3521786" y="3647375"/>
              <a:ext cx="0" cy="125713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F95DB93-7A0D-7FC6-6DDC-52873E29D5A2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42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C0622A-02F5-F521-6D55-A0CDD0A0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87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51BD48-E4B0-6B62-3ADF-9B08FA31F230}"/>
                </a:ext>
              </a:extLst>
            </p:cNvPr>
            <p:cNvCxnSpPr>
              <a:cxnSpLocks/>
            </p:cNvCxnSpPr>
            <p:nvPr/>
          </p:nvCxnSpPr>
          <p:spPr>
            <a:xfrm>
              <a:off x="2768216" y="364961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E714B5-BB58-BADA-65C9-01EF653CA1AD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83" y="3640061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196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7F8FF-15BD-03D4-BB63-44E62F00C0C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Rockwell" panose="02060603020205020403" pitchFamily="18" charset="77"/>
              </a:rPr>
              <a:t>Introduction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807BC-EFB3-BBA8-6296-B805A49E29C8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2751C-106E-2447-E918-93C63184F22F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A89C6-125A-5DC1-D459-5858261244AD}"/>
              </a:ext>
            </a:extLst>
          </p:cNvPr>
          <p:cNvSpPr txBox="1"/>
          <p:nvPr/>
        </p:nvSpPr>
        <p:spPr>
          <a:xfrm>
            <a:off x="839724" y="1560786"/>
            <a:ext cx="1052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Video traffic is dominating the internet traffic</a:t>
            </a:r>
          </a:p>
          <a:p>
            <a:endParaRPr lang="en-US" dirty="0">
              <a:latin typeface="Rockwell" panose="02060603020205020403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D5BF9C-09A3-096A-7EA9-C7F06FB6B5D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A08B0D-732D-3424-5EB8-5FF0A612848A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B26293D-55E9-D9CA-BBD1-D585F2016753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C5C10D-86B2-4405-3C1D-0FBB54BF6D51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AB44BE-75F1-C10E-ABBF-05AED5B66E6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327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cago skyline">
            <a:extLst>
              <a:ext uri="{FF2B5EF4-FFF2-40B4-BE49-F238E27FC236}">
                <a16:creationId xmlns:a16="http://schemas.microsoft.com/office/drawing/2014/main" id="{F7124423-38F2-AA3F-AB66-A47AFE6D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0"/>
          <a:stretch>
            <a:fillRect/>
          </a:stretch>
        </p:blipFill>
        <p:spPr>
          <a:xfrm>
            <a:off x="923544" y="3429001"/>
            <a:ext cx="3962094" cy="1666404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450C593-2849-242E-0EBE-77D954712593}"/>
              </a:ext>
            </a:extLst>
          </p:cNvPr>
          <p:cNvSpPr/>
          <p:nvPr/>
        </p:nvSpPr>
        <p:spPr>
          <a:xfrm>
            <a:off x="923544" y="3429000"/>
            <a:ext cx="3962094" cy="1666405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C18EB-CE8B-6F93-9BF4-321E4ED6D51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C2C2A-554B-1117-69C4-6A6DD1CCEAC0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2AC4B9B7-0413-67DC-AD4A-AB4EE56F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974" t="61321" r="8716" b="24471"/>
          <a:stretch>
            <a:fillRect/>
          </a:stretch>
        </p:blipFill>
        <p:spPr>
          <a:xfrm>
            <a:off x="3735611" y="4074749"/>
            <a:ext cx="804672" cy="374904"/>
          </a:xfrm>
          <a:custGeom>
            <a:avLst/>
            <a:gdLst>
              <a:gd name="connsiteX0" fmla="*/ 62485 w 804672"/>
              <a:gd name="connsiteY0" fmla="*/ 0 h 374904"/>
              <a:gd name="connsiteX1" fmla="*/ 742187 w 804672"/>
              <a:gd name="connsiteY1" fmla="*/ 0 h 374904"/>
              <a:gd name="connsiteX2" fmla="*/ 804672 w 804672"/>
              <a:gd name="connsiteY2" fmla="*/ 62485 h 374904"/>
              <a:gd name="connsiteX3" fmla="*/ 804672 w 804672"/>
              <a:gd name="connsiteY3" fmla="*/ 312419 h 374904"/>
              <a:gd name="connsiteX4" fmla="*/ 742187 w 804672"/>
              <a:gd name="connsiteY4" fmla="*/ 374904 h 374904"/>
              <a:gd name="connsiteX5" fmla="*/ 62485 w 804672"/>
              <a:gd name="connsiteY5" fmla="*/ 374904 h 374904"/>
              <a:gd name="connsiteX6" fmla="*/ 0 w 804672"/>
              <a:gd name="connsiteY6" fmla="*/ 312419 h 374904"/>
              <a:gd name="connsiteX7" fmla="*/ 0 w 804672"/>
              <a:gd name="connsiteY7" fmla="*/ 62485 h 374904"/>
              <a:gd name="connsiteX8" fmla="*/ 62485 w 804672"/>
              <a:gd name="connsiteY8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672" h="374904">
                <a:moveTo>
                  <a:pt x="62485" y="0"/>
                </a:moveTo>
                <a:lnTo>
                  <a:pt x="742187" y="0"/>
                </a:lnTo>
                <a:cubicBezTo>
                  <a:pt x="776697" y="0"/>
                  <a:pt x="804672" y="27975"/>
                  <a:pt x="804672" y="62485"/>
                </a:cubicBezTo>
                <a:lnTo>
                  <a:pt x="804672" y="312419"/>
                </a:lnTo>
                <a:cubicBezTo>
                  <a:pt x="804672" y="346929"/>
                  <a:pt x="776697" y="374904"/>
                  <a:pt x="742187" y="374904"/>
                </a:cubicBezTo>
                <a:lnTo>
                  <a:pt x="62485" y="374904"/>
                </a:lnTo>
                <a:cubicBezTo>
                  <a:pt x="27975" y="374904"/>
                  <a:pt x="0" y="346929"/>
                  <a:pt x="0" y="312419"/>
                </a:cubicBezTo>
                <a:lnTo>
                  <a:pt x="0" y="62485"/>
                </a:lnTo>
                <a:cubicBezTo>
                  <a:pt x="0" y="27975"/>
                  <a:pt x="27975" y="0"/>
                  <a:pt x="62485" y="0"/>
                </a:cubicBezTo>
                <a:close/>
              </a:path>
            </a:pathLst>
          </a:cu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3570" y="4720514"/>
              <a:ext cx="1662041" cy="8788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62041" cy="878817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7109874" ay="1639424" az="8385411"/>
                    <am3d:postTrans dx="0" dy="10800000" dz="1080000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570" y="4720514"/>
                <a:ext cx="1662041" cy="878817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A12DCE-A9B0-25FB-09BE-61B90A71F781}"/>
              </a:ext>
            </a:extLst>
          </p:cNvPr>
          <p:cNvSpPr/>
          <p:nvPr/>
        </p:nvSpPr>
        <p:spPr>
          <a:xfrm>
            <a:off x="3739896" y="4078224"/>
            <a:ext cx="801859" cy="372793"/>
          </a:xfrm>
          <a:prstGeom prst="roundRect">
            <a:avLst/>
          </a:prstGeom>
          <a:solidFill>
            <a:srgbClr val="FA8072">
              <a:alpha val="483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 descr="Buffering GIFs | Tenor">
            <a:extLst>
              <a:ext uri="{FF2B5EF4-FFF2-40B4-BE49-F238E27FC236}">
                <a16:creationId xmlns:a16="http://schemas.microsoft.com/office/drawing/2014/main" id="{BF42514B-8890-B6A1-F846-87435232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49" y="4144433"/>
            <a:ext cx="229301" cy="2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084810-31AE-B4DF-53DE-442F04DF17A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AE5780-9C9A-90E1-5F93-59BD1C40333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1FA214-0410-901E-FB6D-B8286E45B93E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EA9328-680B-5DE2-B2E0-A01C09A0F20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E17E5E-E625-4C65-B9CF-A5347D748E2E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21C8B2-9A8E-7411-4D38-7745CC594E3B}"/>
              </a:ext>
            </a:extLst>
          </p:cNvPr>
          <p:cNvGrpSpPr/>
          <p:nvPr/>
        </p:nvGrpSpPr>
        <p:grpSpPr>
          <a:xfrm>
            <a:off x="915318" y="3490259"/>
            <a:ext cx="3973062" cy="1550706"/>
            <a:chOff x="915318" y="3490259"/>
            <a:chExt cx="3973062" cy="15507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DB9391-0BDA-497B-8A62-B933D52CCCCE}"/>
                </a:ext>
              </a:extLst>
            </p:cNvPr>
            <p:cNvCxnSpPr>
              <a:cxnSpLocks/>
            </p:cNvCxnSpPr>
            <p:nvPr/>
          </p:nvCxnSpPr>
          <p:spPr>
            <a:xfrm>
              <a:off x="918060" y="3749639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D2D3F5-9648-28BA-395C-7284C0525069}"/>
                </a:ext>
              </a:extLst>
            </p:cNvPr>
            <p:cNvCxnSpPr/>
            <p:nvPr/>
          </p:nvCxnSpPr>
          <p:spPr>
            <a:xfrm>
              <a:off x="923544" y="3953757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3A9E5-8200-7496-E464-8119A26D4F13}"/>
                </a:ext>
              </a:extLst>
            </p:cNvPr>
            <p:cNvCxnSpPr/>
            <p:nvPr/>
          </p:nvCxnSpPr>
          <p:spPr>
            <a:xfrm>
              <a:off x="915318" y="4381971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6F5BA9-2D15-EB6F-BF4B-ABD3ABD1579B}"/>
                </a:ext>
              </a:extLst>
            </p:cNvPr>
            <p:cNvCxnSpPr>
              <a:cxnSpLocks/>
            </p:cNvCxnSpPr>
            <p:nvPr/>
          </p:nvCxnSpPr>
          <p:spPr>
            <a:xfrm>
              <a:off x="915318" y="4602701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C12B7E-E797-B185-0D21-B9FF63C618F7}"/>
                </a:ext>
              </a:extLst>
            </p:cNvPr>
            <p:cNvCxnSpPr/>
            <p:nvPr/>
          </p:nvCxnSpPr>
          <p:spPr>
            <a:xfrm>
              <a:off x="926286" y="4168796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1EECA9-A447-B866-D089-5AA0EE9362C7}"/>
                </a:ext>
              </a:extLst>
            </p:cNvPr>
            <p:cNvCxnSpPr>
              <a:cxnSpLocks/>
            </p:cNvCxnSpPr>
            <p:nvPr/>
          </p:nvCxnSpPr>
          <p:spPr>
            <a:xfrm>
              <a:off x="923544" y="4779682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CA009C-5109-66E9-9B14-F4AD595429BB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6" y="3490259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76B997-B5A7-DAC0-B1DA-DC821A1455D9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58" y="3535082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C8316E-C9AD-DD01-E286-9FE650BF920C}"/>
                </a:ext>
              </a:extLst>
            </p:cNvPr>
            <p:cNvCxnSpPr>
              <a:cxnSpLocks/>
            </p:cNvCxnSpPr>
            <p:nvPr/>
          </p:nvCxnSpPr>
          <p:spPr>
            <a:xfrm>
              <a:off x="1710967" y="356625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7A131A-1868-50A0-BA5E-94F3199F2BF2}"/>
                </a:ext>
              </a:extLst>
            </p:cNvPr>
            <p:cNvCxnSpPr>
              <a:cxnSpLocks/>
            </p:cNvCxnSpPr>
            <p:nvPr/>
          </p:nvCxnSpPr>
          <p:spPr>
            <a:xfrm>
              <a:off x="1988058" y="3597291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8FA259-8F9E-1B5B-1012-BC87747569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45260" y="3522942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51E4E7-B4E1-72A8-CC04-706E62073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0208" y="3578171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F8BAEA-AEE9-9804-004F-DF55CBA31B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75799" y="361973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7D4BE5-7DFD-5BB2-733E-FB1863896CD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98708" y="3643980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A67BE0-B30D-25CA-DFEF-A9BBAB174304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01" y="3621536"/>
              <a:ext cx="0" cy="125872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E0E770-37B9-F20B-5394-CBB238807C35}"/>
                </a:ext>
              </a:extLst>
            </p:cNvPr>
            <p:cNvCxnSpPr>
              <a:cxnSpLocks/>
            </p:cNvCxnSpPr>
            <p:nvPr/>
          </p:nvCxnSpPr>
          <p:spPr>
            <a:xfrm>
              <a:off x="3521786" y="3647375"/>
              <a:ext cx="0" cy="125713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3F40336-896C-AD94-5209-DF00C61B6AD1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42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D16CB6-6144-3017-7B79-5D2120AC2CBD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87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A3D267-32C1-9F37-6CA8-11F26A5F2A3A}"/>
                </a:ext>
              </a:extLst>
            </p:cNvPr>
            <p:cNvCxnSpPr>
              <a:cxnSpLocks/>
            </p:cNvCxnSpPr>
            <p:nvPr/>
          </p:nvCxnSpPr>
          <p:spPr>
            <a:xfrm>
              <a:off x="2768216" y="364961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0E7CBB-061C-F782-24D4-3B08D3EB7EB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83" y="3640061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D79AC1-66A4-FF64-F3E8-87C0FFDD2A9B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Rebuffering model: limitation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38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cago skyline">
            <a:extLst>
              <a:ext uri="{FF2B5EF4-FFF2-40B4-BE49-F238E27FC236}">
                <a16:creationId xmlns:a16="http://schemas.microsoft.com/office/drawing/2014/main" id="{F7124423-38F2-AA3F-AB66-A47AFE6D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0"/>
          <a:stretch>
            <a:fillRect/>
          </a:stretch>
        </p:blipFill>
        <p:spPr>
          <a:xfrm>
            <a:off x="923544" y="3429001"/>
            <a:ext cx="3962094" cy="1666404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450C593-2849-242E-0EBE-77D954712593}"/>
              </a:ext>
            </a:extLst>
          </p:cNvPr>
          <p:cNvSpPr/>
          <p:nvPr/>
        </p:nvSpPr>
        <p:spPr>
          <a:xfrm>
            <a:off x="923544" y="3429000"/>
            <a:ext cx="3962094" cy="1666405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C18EB-CE8B-6F93-9BF4-321E4ED6D51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C2C2A-554B-1117-69C4-6A6DD1CCEAC0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2AC4B9B7-0413-67DC-AD4A-AB4EE56F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974" t="61321" r="8716" b="24471"/>
          <a:stretch>
            <a:fillRect/>
          </a:stretch>
        </p:blipFill>
        <p:spPr>
          <a:xfrm>
            <a:off x="3735611" y="4074749"/>
            <a:ext cx="804672" cy="374904"/>
          </a:xfrm>
          <a:custGeom>
            <a:avLst/>
            <a:gdLst>
              <a:gd name="connsiteX0" fmla="*/ 62485 w 804672"/>
              <a:gd name="connsiteY0" fmla="*/ 0 h 374904"/>
              <a:gd name="connsiteX1" fmla="*/ 742187 w 804672"/>
              <a:gd name="connsiteY1" fmla="*/ 0 h 374904"/>
              <a:gd name="connsiteX2" fmla="*/ 804672 w 804672"/>
              <a:gd name="connsiteY2" fmla="*/ 62485 h 374904"/>
              <a:gd name="connsiteX3" fmla="*/ 804672 w 804672"/>
              <a:gd name="connsiteY3" fmla="*/ 312419 h 374904"/>
              <a:gd name="connsiteX4" fmla="*/ 742187 w 804672"/>
              <a:gd name="connsiteY4" fmla="*/ 374904 h 374904"/>
              <a:gd name="connsiteX5" fmla="*/ 62485 w 804672"/>
              <a:gd name="connsiteY5" fmla="*/ 374904 h 374904"/>
              <a:gd name="connsiteX6" fmla="*/ 0 w 804672"/>
              <a:gd name="connsiteY6" fmla="*/ 312419 h 374904"/>
              <a:gd name="connsiteX7" fmla="*/ 0 w 804672"/>
              <a:gd name="connsiteY7" fmla="*/ 62485 h 374904"/>
              <a:gd name="connsiteX8" fmla="*/ 62485 w 804672"/>
              <a:gd name="connsiteY8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672" h="374904">
                <a:moveTo>
                  <a:pt x="62485" y="0"/>
                </a:moveTo>
                <a:lnTo>
                  <a:pt x="742187" y="0"/>
                </a:lnTo>
                <a:cubicBezTo>
                  <a:pt x="776697" y="0"/>
                  <a:pt x="804672" y="27975"/>
                  <a:pt x="804672" y="62485"/>
                </a:cubicBezTo>
                <a:lnTo>
                  <a:pt x="804672" y="312419"/>
                </a:lnTo>
                <a:cubicBezTo>
                  <a:pt x="804672" y="346929"/>
                  <a:pt x="776697" y="374904"/>
                  <a:pt x="742187" y="374904"/>
                </a:cubicBezTo>
                <a:lnTo>
                  <a:pt x="62485" y="374904"/>
                </a:lnTo>
                <a:cubicBezTo>
                  <a:pt x="27975" y="374904"/>
                  <a:pt x="0" y="346929"/>
                  <a:pt x="0" y="312419"/>
                </a:cubicBezTo>
                <a:lnTo>
                  <a:pt x="0" y="62485"/>
                </a:lnTo>
                <a:cubicBezTo>
                  <a:pt x="0" y="27975"/>
                  <a:pt x="27975" y="0"/>
                  <a:pt x="62485" y="0"/>
                </a:cubicBezTo>
                <a:close/>
              </a:path>
            </a:pathLst>
          </a:cu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3570" y="4720514"/>
              <a:ext cx="1662041" cy="8788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62041" cy="878817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7109874" ay="1639424" az="8385411"/>
                    <am3d:postTrans dx="0" dy="10800000" dz="1080000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570" y="4720514"/>
                <a:ext cx="1662041" cy="878817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A12DCE-A9B0-25FB-09BE-61B90A71F781}"/>
              </a:ext>
            </a:extLst>
          </p:cNvPr>
          <p:cNvSpPr/>
          <p:nvPr/>
        </p:nvSpPr>
        <p:spPr>
          <a:xfrm>
            <a:off x="3739896" y="4078224"/>
            <a:ext cx="801859" cy="372793"/>
          </a:xfrm>
          <a:prstGeom prst="roundRect">
            <a:avLst/>
          </a:prstGeom>
          <a:solidFill>
            <a:srgbClr val="FA8072">
              <a:alpha val="483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 descr="Buffering GIFs | Tenor">
            <a:extLst>
              <a:ext uri="{FF2B5EF4-FFF2-40B4-BE49-F238E27FC236}">
                <a16:creationId xmlns:a16="http://schemas.microsoft.com/office/drawing/2014/main" id="{BF42514B-8890-B6A1-F846-87435232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49" y="4144433"/>
            <a:ext cx="229301" cy="2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47F9CC0-7E97-965B-F353-83CDC108D6FA}"/>
              </a:ext>
            </a:extLst>
          </p:cNvPr>
          <p:cNvSpPr/>
          <p:nvPr/>
        </p:nvSpPr>
        <p:spPr>
          <a:xfrm>
            <a:off x="3730751" y="4072923"/>
            <a:ext cx="813816" cy="38404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84810-31AE-B4DF-53DE-442F04DF17AF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AE5780-9C9A-90E1-5F93-59BD1C40333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1FA214-0410-901E-FB6D-B8286E45B93E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EA9328-680B-5DE2-B2E0-A01C09A0F20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E17E5E-E625-4C65-B9CF-A5347D748E2E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21C8B2-9A8E-7411-4D38-7745CC594E3B}"/>
              </a:ext>
            </a:extLst>
          </p:cNvPr>
          <p:cNvGrpSpPr/>
          <p:nvPr/>
        </p:nvGrpSpPr>
        <p:grpSpPr>
          <a:xfrm>
            <a:off x="915318" y="3490259"/>
            <a:ext cx="3973062" cy="1550706"/>
            <a:chOff x="915318" y="3490259"/>
            <a:chExt cx="3973062" cy="15507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DB9391-0BDA-497B-8A62-B933D52CCCCE}"/>
                </a:ext>
              </a:extLst>
            </p:cNvPr>
            <p:cNvCxnSpPr>
              <a:cxnSpLocks/>
            </p:cNvCxnSpPr>
            <p:nvPr/>
          </p:nvCxnSpPr>
          <p:spPr>
            <a:xfrm>
              <a:off x="918060" y="3749639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D2D3F5-9648-28BA-395C-7284C0525069}"/>
                </a:ext>
              </a:extLst>
            </p:cNvPr>
            <p:cNvCxnSpPr/>
            <p:nvPr/>
          </p:nvCxnSpPr>
          <p:spPr>
            <a:xfrm>
              <a:off x="923544" y="3953757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3A9E5-8200-7496-E464-8119A26D4F13}"/>
                </a:ext>
              </a:extLst>
            </p:cNvPr>
            <p:cNvCxnSpPr/>
            <p:nvPr/>
          </p:nvCxnSpPr>
          <p:spPr>
            <a:xfrm>
              <a:off x="915318" y="4381971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6F5BA9-2D15-EB6F-BF4B-ABD3ABD1579B}"/>
                </a:ext>
              </a:extLst>
            </p:cNvPr>
            <p:cNvCxnSpPr>
              <a:cxnSpLocks/>
            </p:cNvCxnSpPr>
            <p:nvPr/>
          </p:nvCxnSpPr>
          <p:spPr>
            <a:xfrm>
              <a:off x="915318" y="4602701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C12B7E-E797-B185-0D21-B9FF63C618F7}"/>
                </a:ext>
              </a:extLst>
            </p:cNvPr>
            <p:cNvCxnSpPr/>
            <p:nvPr/>
          </p:nvCxnSpPr>
          <p:spPr>
            <a:xfrm>
              <a:off x="926286" y="4168796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1EECA9-A447-B866-D089-5AA0EE9362C7}"/>
                </a:ext>
              </a:extLst>
            </p:cNvPr>
            <p:cNvCxnSpPr>
              <a:cxnSpLocks/>
            </p:cNvCxnSpPr>
            <p:nvPr/>
          </p:nvCxnSpPr>
          <p:spPr>
            <a:xfrm>
              <a:off x="923544" y="4779682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CA009C-5109-66E9-9B14-F4AD595429BB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6" y="3490259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76B997-B5A7-DAC0-B1DA-DC821A1455D9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58" y="3535082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C8316E-C9AD-DD01-E286-9FE650BF920C}"/>
                </a:ext>
              </a:extLst>
            </p:cNvPr>
            <p:cNvCxnSpPr>
              <a:cxnSpLocks/>
            </p:cNvCxnSpPr>
            <p:nvPr/>
          </p:nvCxnSpPr>
          <p:spPr>
            <a:xfrm>
              <a:off x="1710967" y="356625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7A131A-1868-50A0-BA5E-94F3199F2BF2}"/>
                </a:ext>
              </a:extLst>
            </p:cNvPr>
            <p:cNvCxnSpPr>
              <a:cxnSpLocks/>
            </p:cNvCxnSpPr>
            <p:nvPr/>
          </p:nvCxnSpPr>
          <p:spPr>
            <a:xfrm>
              <a:off x="1988058" y="3597291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8FA259-8F9E-1B5B-1012-BC87747569D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45260" y="3522942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51E4E7-B4E1-72A8-CC04-706E620735E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0208" y="3578171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F8BAEA-AEE9-9804-004F-DF55CBA31B0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75799" y="361973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7D4BE5-7DFD-5BB2-733E-FB1863896CD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98708" y="3643980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A67BE0-B30D-25CA-DFEF-A9BBAB174304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01" y="3621536"/>
              <a:ext cx="0" cy="125872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E0E770-37B9-F20B-5394-CBB238807C35}"/>
                </a:ext>
              </a:extLst>
            </p:cNvPr>
            <p:cNvCxnSpPr>
              <a:cxnSpLocks/>
            </p:cNvCxnSpPr>
            <p:nvPr/>
          </p:nvCxnSpPr>
          <p:spPr>
            <a:xfrm>
              <a:off x="3521786" y="3647375"/>
              <a:ext cx="0" cy="125713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3F40336-896C-AD94-5209-DF00C61B6AD1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42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D16CB6-6144-3017-7B79-5D2120AC2CBD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87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A3D267-32C1-9F37-6CA8-11F26A5F2A3A}"/>
                </a:ext>
              </a:extLst>
            </p:cNvPr>
            <p:cNvCxnSpPr>
              <a:cxnSpLocks/>
            </p:cNvCxnSpPr>
            <p:nvPr/>
          </p:nvCxnSpPr>
          <p:spPr>
            <a:xfrm>
              <a:off x="2768216" y="364961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0E7CBB-061C-F782-24D4-3B08D3EB7EB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83" y="3640061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AAE1EB-8BA5-67D1-B949-85FA5997E993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Rebuffering model: limitation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2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cago skyline">
            <a:extLst>
              <a:ext uri="{FF2B5EF4-FFF2-40B4-BE49-F238E27FC236}">
                <a16:creationId xmlns:a16="http://schemas.microsoft.com/office/drawing/2014/main" id="{F7124423-38F2-AA3F-AB66-A47AFE6D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50"/>
          <a:stretch>
            <a:fillRect/>
          </a:stretch>
        </p:blipFill>
        <p:spPr>
          <a:xfrm>
            <a:off x="923544" y="3429001"/>
            <a:ext cx="3962094" cy="1666404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450C593-2849-242E-0EBE-77D954712593}"/>
              </a:ext>
            </a:extLst>
          </p:cNvPr>
          <p:cNvSpPr/>
          <p:nvPr/>
        </p:nvSpPr>
        <p:spPr>
          <a:xfrm>
            <a:off x="923544" y="3429000"/>
            <a:ext cx="3962094" cy="1666405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C18EB-CE8B-6F93-9BF4-321E4ED6D51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C2C2A-554B-1117-69C4-6A6DD1CCEAC0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hicago skyline">
            <a:extLst>
              <a:ext uri="{FF2B5EF4-FFF2-40B4-BE49-F238E27FC236}">
                <a16:creationId xmlns:a16="http://schemas.microsoft.com/office/drawing/2014/main" id="{2AC4B9B7-0413-67DC-AD4A-AB4EE56F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74" t="61321" r="8716" b="24471"/>
          <a:stretch>
            <a:fillRect/>
          </a:stretch>
        </p:blipFill>
        <p:spPr>
          <a:xfrm>
            <a:off x="3735611" y="4074749"/>
            <a:ext cx="804672" cy="374904"/>
          </a:xfrm>
          <a:custGeom>
            <a:avLst/>
            <a:gdLst>
              <a:gd name="connsiteX0" fmla="*/ 62485 w 804672"/>
              <a:gd name="connsiteY0" fmla="*/ 0 h 374904"/>
              <a:gd name="connsiteX1" fmla="*/ 742187 w 804672"/>
              <a:gd name="connsiteY1" fmla="*/ 0 h 374904"/>
              <a:gd name="connsiteX2" fmla="*/ 804672 w 804672"/>
              <a:gd name="connsiteY2" fmla="*/ 62485 h 374904"/>
              <a:gd name="connsiteX3" fmla="*/ 804672 w 804672"/>
              <a:gd name="connsiteY3" fmla="*/ 312419 h 374904"/>
              <a:gd name="connsiteX4" fmla="*/ 742187 w 804672"/>
              <a:gd name="connsiteY4" fmla="*/ 374904 h 374904"/>
              <a:gd name="connsiteX5" fmla="*/ 62485 w 804672"/>
              <a:gd name="connsiteY5" fmla="*/ 374904 h 374904"/>
              <a:gd name="connsiteX6" fmla="*/ 0 w 804672"/>
              <a:gd name="connsiteY6" fmla="*/ 312419 h 374904"/>
              <a:gd name="connsiteX7" fmla="*/ 0 w 804672"/>
              <a:gd name="connsiteY7" fmla="*/ 62485 h 374904"/>
              <a:gd name="connsiteX8" fmla="*/ 62485 w 804672"/>
              <a:gd name="connsiteY8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672" h="374904">
                <a:moveTo>
                  <a:pt x="62485" y="0"/>
                </a:moveTo>
                <a:lnTo>
                  <a:pt x="742187" y="0"/>
                </a:lnTo>
                <a:cubicBezTo>
                  <a:pt x="776697" y="0"/>
                  <a:pt x="804672" y="27975"/>
                  <a:pt x="804672" y="62485"/>
                </a:cubicBezTo>
                <a:lnTo>
                  <a:pt x="804672" y="312419"/>
                </a:lnTo>
                <a:cubicBezTo>
                  <a:pt x="804672" y="346929"/>
                  <a:pt x="776697" y="374904"/>
                  <a:pt x="742187" y="374904"/>
                </a:cubicBezTo>
                <a:lnTo>
                  <a:pt x="62485" y="374904"/>
                </a:lnTo>
                <a:cubicBezTo>
                  <a:pt x="27975" y="374904"/>
                  <a:pt x="0" y="346929"/>
                  <a:pt x="0" y="312419"/>
                </a:cubicBezTo>
                <a:lnTo>
                  <a:pt x="0" y="62485"/>
                </a:lnTo>
                <a:cubicBezTo>
                  <a:pt x="0" y="27975"/>
                  <a:pt x="27975" y="0"/>
                  <a:pt x="62485" y="0"/>
                </a:cubicBezTo>
                <a:close/>
              </a:path>
            </a:pathLst>
          </a:cu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3570" y="4720514"/>
              <a:ext cx="1662041" cy="87881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2041" cy="878817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7344132" ay="-1510108" az="-8772182"/>
                    <am3d:postTrans dx="0" dy="10800000" dz="1080000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Avatar Male">
                <a:extLst>
                  <a:ext uri="{FF2B5EF4-FFF2-40B4-BE49-F238E27FC236}">
                    <a16:creationId xmlns:a16="http://schemas.microsoft.com/office/drawing/2014/main" id="{E11039A9-8BBB-5CB3-198B-52FEEAC4C9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3570" y="4720514"/>
                <a:ext cx="1662041" cy="878817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A12DCE-A9B0-25FB-09BE-61B90A71F781}"/>
              </a:ext>
            </a:extLst>
          </p:cNvPr>
          <p:cNvSpPr/>
          <p:nvPr/>
        </p:nvSpPr>
        <p:spPr>
          <a:xfrm>
            <a:off x="3735611" y="4074748"/>
            <a:ext cx="801859" cy="372793"/>
          </a:xfrm>
          <a:prstGeom prst="roundRect">
            <a:avLst/>
          </a:prstGeom>
          <a:solidFill>
            <a:srgbClr val="FA8072">
              <a:alpha val="483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 descr="Buffering GIFs | Tenor">
            <a:extLst>
              <a:ext uri="{FF2B5EF4-FFF2-40B4-BE49-F238E27FC236}">
                <a16:creationId xmlns:a16="http://schemas.microsoft.com/office/drawing/2014/main" id="{BF42514B-8890-B6A1-F846-87435232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49" y="4144433"/>
            <a:ext cx="229301" cy="2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795699-DF3C-4E74-D0C6-202B2FC0E4F9}"/>
              </a:ext>
            </a:extLst>
          </p:cNvPr>
          <p:cNvSpPr/>
          <p:nvPr/>
        </p:nvSpPr>
        <p:spPr>
          <a:xfrm>
            <a:off x="1334892" y="4074748"/>
            <a:ext cx="813816" cy="38404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0E15EA-6E13-2492-CA66-495A1328A77E}"/>
              </a:ext>
            </a:extLst>
          </p:cNvPr>
          <p:cNvSpPr/>
          <p:nvPr/>
        </p:nvSpPr>
        <p:spPr>
          <a:xfrm>
            <a:off x="839724" y="2420326"/>
            <a:ext cx="4135046" cy="685800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User might move during rebuffering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211A0F-C026-E680-5713-0AEB55DBB150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D8493A-8652-ED0A-5C96-1CF36123B22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A01F421-9108-20F3-5955-9D344ECDD264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7F9440-5FFF-CC88-FCA1-5456587D2F5E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315FB0-7028-0238-FFA0-13290DDC5FE7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48489E-B04B-44C5-5D91-F4EF75E3413A}"/>
              </a:ext>
            </a:extLst>
          </p:cNvPr>
          <p:cNvGrpSpPr/>
          <p:nvPr/>
        </p:nvGrpSpPr>
        <p:grpSpPr>
          <a:xfrm>
            <a:off x="915318" y="3490259"/>
            <a:ext cx="3973062" cy="1550706"/>
            <a:chOff x="915318" y="3490259"/>
            <a:chExt cx="3973062" cy="15507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80656-1D19-86F6-2FD5-E72C8A4D0BE9}"/>
                </a:ext>
              </a:extLst>
            </p:cNvPr>
            <p:cNvCxnSpPr>
              <a:cxnSpLocks/>
            </p:cNvCxnSpPr>
            <p:nvPr/>
          </p:nvCxnSpPr>
          <p:spPr>
            <a:xfrm>
              <a:off x="918060" y="3749639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DCFF676-61F2-8589-803B-1B8B86EEE4F4}"/>
                </a:ext>
              </a:extLst>
            </p:cNvPr>
            <p:cNvCxnSpPr/>
            <p:nvPr/>
          </p:nvCxnSpPr>
          <p:spPr>
            <a:xfrm>
              <a:off x="923544" y="3953757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35CDE-DE2D-0A3C-0910-901A33E875E3}"/>
                </a:ext>
              </a:extLst>
            </p:cNvPr>
            <p:cNvCxnSpPr/>
            <p:nvPr/>
          </p:nvCxnSpPr>
          <p:spPr>
            <a:xfrm>
              <a:off x="915318" y="4381971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D25B4A-F6AA-11FC-E67B-1EE86F2317C3}"/>
                </a:ext>
              </a:extLst>
            </p:cNvPr>
            <p:cNvCxnSpPr>
              <a:cxnSpLocks/>
            </p:cNvCxnSpPr>
            <p:nvPr/>
          </p:nvCxnSpPr>
          <p:spPr>
            <a:xfrm>
              <a:off x="915318" y="4602701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A2CFEB-9D67-D0F4-00B5-585D93B1E9F9}"/>
                </a:ext>
              </a:extLst>
            </p:cNvPr>
            <p:cNvCxnSpPr/>
            <p:nvPr/>
          </p:nvCxnSpPr>
          <p:spPr>
            <a:xfrm>
              <a:off x="926286" y="4168796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728BE7-BB14-60FA-F3EA-6A52834868B5}"/>
                </a:ext>
              </a:extLst>
            </p:cNvPr>
            <p:cNvCxnSpPr>
              <a:cxnSpLocks/>
            </p:cNvCxnSpPr>
            <p:nvPr/>
          </p:nvCxnSpPr>
          <p:spPr>
            <a:xfrm>
              <a:off x="923544" y="4779682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69806B-695C-6722-05A7-BA7F8E5EA942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6" y="3490259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D077DD-FC8B-6E45-4BDC-71D15503FF3F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58" y="3535082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5C8A88-95EF-638F-1B90-811F8144D44D}"/>
                </a:ext>
              </a:extLst>
            </p:cNvPr>
            <p:cNvCxnSpPr>
              <a:cxnSpLocks/>
            </p:cNvCxnSpPr>
            <p:nvPr/>
          </p:nvCxnSpPr>
          <p:spPr>
            <a:xfrm>
              <a:off x="1710967" y="356625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97BEF1-1886-55EA-932E-8222A288D794}"/>
                </a:ext>
              </a:extLst>
            </p:cNvPr>
            <p:cNvCxnSpPr>
              <a:cxnSpLocks/>
            </p:cNvCxnSpPr>
            <p:nvPr/>
          </p:nvCxnSpPr>
          <p:spPr>
            <a:xfrm>
              <a:off x="1988058" y="3597291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94AC06-7C92-2591-A2BD-99D15EE4FF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45260" y="3522942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102C6B-723C-9CA8-2B2E-D860F970A9A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0208" y="3578171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5E096F-A1E0-76DE-BBA0-B557791B6DB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75799" y="361973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FF9DBBF-E26C-E47D-5EE6-B1B142E352E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98708" y="3643980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79D19F-78A4-0220-6DD3-294DE20C3AD0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01" y="3621536"/>
              <a:ext cx="0" cy="125872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F910721-CD49-4DF6-F01E-319A10E50AF0}"/>
                </a:ext>
              </a:extLst>
            </p:cNvPr>
            <p:cNvCxnSpPr>
              <a:cxnSpLocks/>
            </p:cNvCxnSpPr>
            <p:nvPr/>
          </p:nvCxnSpPr>
          <p:spPr>
            <a:xfrm>
              <a:off x="3521786" y="3647375"/>
              <a:ext cx="0" cy="125713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776FDAA-7FF7-7FC5-D1CA-39E69E806C9E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42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286E1B-3429-A65A-DBE4-16CF314ED161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87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80EA9F-2E01-E447-8366-1D160C3711A5}"/>
                </a:ext>
              </a:extLst>
            </p:cNvPr>
            <p:cNvCxnSpPr>
              <a:cxnSpLocks/>
            </p:cNvCxnSpPr>
            <p:nvPr/>
          </p:nvCxnSpPr>
          <p:spPr>
            <a:xfrm>
              <a:off x="2768216" y="364961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EC2376A-11E0-0E5C-7C93-2E29169E878E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83" y="3640061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2D1BC2B-164F-2DEF-8229-E94789CEBDBA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Rebuffering model: limitation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336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A4606311-F0DE-C156-07E8-C805B1A4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0992" y="2761488"/>
            <a:ext cx="6209678" cy="26243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7C18EB-CE8B-6F93-9BF4-321E4ED6D519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C2C2A-554B-1117-69C4-6A6DD1CCEAC0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67BD6F1-374E-C5AB-A233-B2FF3A3F08ED}"/>
              </a:ext>
            </a:extLst>
          </p:cNvPr>
          <p:cNvSpPr/>
          <p:nvPr/>
        </p:nvSpPr>
        <p:spPr>
          <a:xfrm>
            <a:off x="6417420" y="1476802"/>
            <a:ext cx="5071574" cy="943524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Rebuffering in 360</a:t>
            </a:r>
            <a:r>
              <a:rPr lang="en-US" sz="1800" dirty="0">
                <a:solidFill>
                  <a:schemeClr val="bg1"/>
                </a:solidFill>
                <a:latin typeface="Rockwell" panose="02060603020205020403" pitchFamily="18" charset="77"/>
              </a:rPr>
              <a:t>°</a:t>
            </a:r>
            <a:r>
              <a:rPr lang="en-US" dirty="0">
                <a:latin typeface="Rockwell" panose="02060603020205020403" pitchFamily="18" charset="77"/>
              </a:rPr>
              <a:t> can lead to cascading stalls </a:t>
            </a:r>
            <a:r>
              <a:rPr lang="en-US" sz="1400" dirty="0">
                <a:latin typeface="Rockwell" panose="02060603020205020403" pitchFamily="18" charset="77"/>
                <a:sym typeface="Wingdings" pitchFamily="2" charset="2"/>
              </a:rPr>
              <a:t></a:t>
            </a: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 Badly hurts interactivity</a:t>
            </a:r>
            <a:endParaRPr lang="en-US" dirty="0">
              <a:latin typeface="Rockwell" panose="02060603020205020403" pitchFamily="18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00389E-808D-51A0-D8DE-43192254F7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789" b="20977"/>
          <a:stretch/>
        </p:blipFill>
        <p:spPr>
          <a:xfrm>
            <a:off x="6321287" y="2763225"/>
            <a:ext cx="5539753" cy="207381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725680-DF8B-EB7A-A332-107CA3B2FD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913" b="20977"/>
          <a:stretch/>
        </p:blipFill>
        <p:spPr>
          <a:xfrm>
            <a:off x="6453221" y="2763225"/>
            <a:ext cx="5407819" cy="20738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B817CD1-3BA9-78F3-04F9-39C98F881A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4440" t="25435" b="40824"/>
          <a:stretch/>
        </p:blipFill>
        <p:spPr>
          <a:xfrm>
            <a:off x="6547678" y="3429000"/>
            <a:ext cx="5312992" cy="8854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35A318-5698-CB3B-9B87-599C838E9EE9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6AC10F-7E42-D96D-5C77-EFAEADADC3F9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D73296-D265-8AF7-9555-65C830C1FD65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F78B25-9A06-2862-D19E-C1D64000736C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1FAF45-9B90-2D23-CBDF-3EF55F595338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7</a:t>
              </a:r>
            </a:p>
          </p:txBody>
        </p:sp>
      </p:grpSp>
      <p:pic>
        <p:nvPicPr>
          <p:cNvPr id="10" name="Picture 9" descr="Chicago skyline">
            <a:extLst>
              <a:ext uri="{FF2B5EF4-FFF2-40B4-BE49-F238E27FC236}">
                <a16:creationId xmlns:a16="http://schemas.microsoft.com/office/drawing/2014/main" id="{0086BC3D-4438-7AFB-D1A5-8CC038DEE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6850"/>
          <a:stretch>
            <a:fillRect/>
          </a:stretch>
        </p:blipFill>
        <p:spPr>
          <a:xfrm>
            <a:off x="923544" y="3429001"/>
            <a:ext cx="3962094" cy="1666404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48DE6B28-FCC3-5A32-A63A-65C76DDDDF22}"/>
              </a:ext>
            </a:extLst>
          </p:cNvPr>
          <p:cNvSpPr/>
          <p:nvPr/>
        </p:nvSpPr>
        <p:spPr>
          <a:xfrm>
            <a:off x="923544" y="3429000"/>
            <a:ext cx="3962094" cy="1666405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5" name="Picture 44" descr="Chicago skyline">
            <a:extLst>
              <a:ext uri="{FF2B5EF4-FFF2-40B4-BE49-F238E27FC236}">
                <a16:creationId xmlns:a16="http://schemas.microsoft.com/office/drawing/2014/main" id="{AAD47A74-CCA7-455D-AF26-5E478ACAF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0974" t="61321" r="8716" b="24471"/>
          <a:stretch>
            <a:fillRect/>
          </a:stretch>
        </p:blipFill>
        <p:spPr>
          <a:xfrm>
            <a:off x="3735611" y="4074749"/>
            <a:ext cx="804672" cy="374904"/>
          </a:xfrm>
          <a:custGeom>
            <a:avLst/>
            <a:gdLst>
              <a:gd name="connsiteX0" fmla="*/ 62485 w 804672"/>
              <a:gd name="connsiteY0" fmla="*/ 0 h 374904"/>
              <a:gd name="connsiteX1" fmla="*/ 742187 w 804672"/>
              <a:gd name="connsiteY1" fmla="*/ 0 h 374904"/>
              <a:gd name="connsiteX2" fmla="*/ 804672 w 804672"/>
              <a:gd name="connsiteY2" fmla="*/ 62485 h 374904"/>
              <a:gd name="connsiteX3" fmla="*/ 804672 w 804672"/>
              <a:gd name="connsiteY3" fmla="*/ 312419 h 374904"/>
              <a:gd name="connsiteX4" fmla="*/ 742187 w 804672"/>
              <a:gd name="connsiteY4" fmla="*/ 374904 h 374904"/>
              <a:gd name="connsiteX5" fmla="*/ 62485 w 804672"/>
              <a:gd name="connsiteY5" fmla="*/ 374904 h 374904"/>
              <a:gd name="connsiteX6" fmla="*/ 0 w 804672"/>
              <a:gd name="connsiteY6" fmla="*/ 312419 h 374904"/>
              <a:gd name="connsiteX7" fmla="*/ 0 w 804672"/>
              <a:gd name="connsiteY7" fmla="*/ 62485 h 374904"/>
              <a:gd name="connsiteX8" fmla="*/ 62485 w 804672"/>
              <a:gd name="connsiteY8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672" h="374904">
                <a:moveTo>
                  <a:pt x="62485" y="0"/>
                </a:moveTo>
                <a:lnTo>
                  <a:pt x="742187" y="0"/>
                </a:lnTo>
                <a:cubicBezTo>
                  <a:pt x="776697" y="0"/>
                  <a:pt x="804672" y="27975"/>
                  <a:pt x="804672" y="62485"/>
                </a:cubicBezTo>
                <a:lnTo>
                  <a:pt x="804672" y="312419"/>
                </a:lnTo>
                <a:cubicBezTo>
                  <a:pt x="804672" y="346929"/>
                  <a:pt x="776697" y="374904"/>
                  <a:pt x="742187" y="374904"/>
                </a:cubicBezTo>
                <a:lnTo>
                  <a:pt x="62485" y="374904"/>
                </a:lnTo>
                <a:cubicBezTo>
                  <a:pt x="27975" y="374904"/>
                  <a:pt x="0" y="346929"/>
                  <a:pt x="0" y="312419"/>
                </a:cubicBezTo>
                <a:lnTo>
                  <a:pt x="0" y="62485"/>
                </a:lnTo>
                <a:cubicBezTo>
                  <a:pt x="0" y="27975"/>
                  <a:pt x="27975" y="0"/>
                  <a:pt x="62485" y="0"/>
                </a:cubicBezTo>
                <a:close/>
              </a:path>
            </a:pathLst>
          </a:custGeom>
          <a:ln w="127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Avatar Male">
                <a:extLst>
                  <a:ext uri="{FF2B5EF4-FFF2-40B4-BE49-F238E27FC236}">
                    <a16:creationId xmlns:a16="http://schemas.microsoft.com/office/drawing/2014/main" id="{81B65936-590F-CE0F-D483-77B3687CBCB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073570" y="4720514"/>
              <a:ext cx="1662041" cy="87881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662041" cy="878817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7344132" ay="-1510108" az="-8772182"/>
                    <am3d:postTrans dx="0" dy="10800000" dz="10800000"/>
                  </am3d:trans>
                  <am3d:raster rName="Office3DRenderer" rVer="16.0.8326">
                    <am3d:blip r:embed="rId1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Avatar Male">
                <a:extLst>
                  <a:ext uri="{FF2B5EF4-FFF2-40B4-BE49-F238E27FC236}">
                    <a16:creationId xmlns:a16="http://schemas.microsoft.com/office/drawing/2014/main" id="{81B65936-590F-CE0F-D483-77B3687CBC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73570" y="4720514"/>
                <a:ext cx="1662041" cy="878817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49936A1-2E7F-87EB-3F06-2A28C0FD79D0}"/>
              </a:ext>
            </a:extLst>
          </p:cNvPr>
          <p:cNvSpPr/>
          <p:nvPr/>
        </p:nvSpPr>
        <p:spPr>
          <a:xfrm>
            <a:off x="3735611" y="4074748"/>
            <a:ext cx="801859" cy="372793"/>
          </a:xfrm>
          <a:prstGeom prst="roundRect">
            <a:avLst/>
          </a:prstGeom>
          <a:solidFill>
            <a:srgbClr val="FA8072">
              <a:alpha val="483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" descr="Buffering GIFs | Tenor">
            <a:extLst>
              <a:ext uri="{FF2B5EF4-FFF2-40B4-BE49-F238E27FC236}">
                <a16:creationId xmlns:a16="http://schemas.microsoft.com/office/drawing/2014/main" id="{3EB57B1A-6E48-0E61-0E45-EA9E266F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49" y="4144433"/>
            <a:ext cx="229301" cy="2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D9E3D8A-EA3A-F1D2-2786-D2F6DD486C16}"/>
              </a:ext>
            </a:extLst>
          </p:cNvPr>
          <p:cNvSpPr/>
          <p:nvPr/>
        </p:nvSpPr>
        <p:spPr>
          <a:xfrm>
            <a:off x="1334892" y="4074748"/>
            <a:ext cx="813816" cy="38404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1D9F1B-7E77-DE5A-6150-3A054C0BAED1}"/>
              </a:ext>
            </a:extLst>
          </p:cNvPr>
          <p:cNvSpPr/>
          <p:nvPr/>
        </p:nvSpPr>
        <p:spPr>
          <a:xfrm>
            <a:off x="839724" y="2420326"/>
            <a:ext cx="4135046" cy="685800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User might move during rebuffering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9E95806-6C96-E6DE-D425-A77533610FBB}"/>
              </a:ext>
            </a:extLst>
          </p:cNvPr>
          <p:cNvGrpSpPr/>
          <p:nvPr/>
        </p:nvGrpSpPr>
        <p:grpSpPr>
          <a:xfrm>
            <a:off x="915318" y="3490259"/>
            <a:ext cx="3973062" cy="1550706"/>
            <a:chOff x="915318" y="3490259"/>
            <a:chExt cx="3973062" cy="155070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5811196-3483-A435-7E76-E6D83924B31B}"/>
                </a:ext>
              </a:extLst>
            </p:cNvPr>
            <p:cNvCxnSpPr>
              <a:cxnSpLocks/>
            </p:cNvCxnSpPr>
            <p:nvPr/>
          </p:nvCxnSpPr>
          <p:spPr>
            <a:xfrm>
              <a:off x="918060" y="3749639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971E81-96C7-0E0C-0756-2944B6EC2E36}"/>
                </a:ext>
              </a:extLst>
            </p:cNvPr>
            <p:cNvCxnSpPr/>
            <p:nvPr/>
          </p:nvCxnSpPr>
          <p:spPr>
            <a:xfrm>
              <a:off x="923544" y="3953757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DD1045-16EB-59AD-E37B-7D639C7183DD}"/>
                </a:ext>
              </a:extLst>
            </p:cNvPr>
            <p:cNvCxnSpPr/>
            <p:nvPr/>
          </p:nvCxnSpPr>
          <p:spPr>
            <a:xfrm>
              <a:off x="915318" y="4381971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F01D505-6E44-6BF7-EE85-9FC7B217EEDB}"/>
                </a:ext>
              </a:extLst>
            </p:cNvPr>
            <p:cNvCxnSpPr>
              <a:cxnSpLocks/>
            </p:cNvCxnSpPr>
            <p:nvPr/>
          </p:nvCxnSpPr>
          <p:spPr>
            <a:xfrm>
              <a:off x="915318" y="4602701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BE697DD-6014-1FE9-D14E-D5BE3BB3D352}"/>
                </a:ext>
              </a:extLst>
            </p:cNvPr>
            <p:cNvCxnSpPr/>
            <p:nvPr/>
          </p:nvCxnSpPr>
          <p:spPr>
            <a:xfrm>
              <a:off x="926286" y="4168796"/>
              <a:ext cx="3962094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F119DD-0822-CB82-B1BC-D60FF5D857F9}"/>
                </a:ext>
              </a:extLst>
            </p:cNvPr>
            <p:cNvCxnSpPr>
              <a:cxnSpLocks/>
            </p:cNvCxnSpPr>
            <p:nvPr/>
          </p:nvCxnSpPr>
          <p:spPr>
            <a:xfrm>
              <a:off x="923544" y="4779682"/>
              <a:ext cx="3959352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0DA9C6-A163-28FD-DC09-94A641B949EE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6" y="3490259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29A5AF-2D1F-362C-9077-7B03AE5097B9}"/>
                </a:ext>
              </a:extLst>
            </p:cNvPr>
            <p:cNvCxnSpPr>
              <a:cxnSpLocks/>
            </p:cNvCxnSpPr>
            <p:nvPr/>
          </p:nvCxnSpPr>
          <p:spPr>
            <a:xfrm>
              <a:off x="1416558" y="3535082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9538A5-4EF1-1089-7B4A-9F0AC1727311}"/>
                </a:ext>
              </a:extLst>
            </p:cNvPr>
            <p:cNvCxnSpPr>
              <a:cxnSpLocks/>
            </p:cNvCxnSpPr>
            <p:nvPr/>
          </p:nvCxnSpPr>
          <p:spPr>
            <a:xfrm>
              <a:off x="1710967" y="356625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BC8377-6B4B-2A51-0CA4-DE9A9AB8D58E}"/>
                </a:ext>
              </a:extLst>
            </p:cNvPr>
            <p:cNvCxnSpPr>
              <a:cxnSpLocks/>
            </p:cNvCxnSpPr>
            <p:nvPr/>
          </p:nvCxnSpPr>
          <p:spPr>
            <a:xfrm>
              <a:off x="1988058" y="3597291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89133A7-731D-2289-CA09-E4CBF2A48BE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45260" y="3522942"/>
              <a:ext cx="0" cy="151802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566446E-527C-FD8E-2A3A-C19E7C61B6A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0208" y="3578171"/>
              <a:ext cx="0" cy="141099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888629C-B6DB-2219-3744-336075EEC2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75799" y="3619735"/>
              <a:ext cx="0" cy="133825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F7B950E-0336-EA89-4AEA-E6F60E6DBC9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98708" y="3643980"/>
              <a:ext cx="0" cy="128297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EC46D9-9DCD-893A-2333-EED392702B30}"/>
                </a:ext>
              </a:extLst>
            </p:cNvPr>
            <p:cNvCxnSpPr>
              <a:cxnSpLocks/>
            </p:cNvCxnSpPr>
            <p:nvPr/>
          </p:nvCxnSpPr>
          <p:spPr>
            <a:xfrm>
              <a:off x="2266101" y="3621536"/>
              <a:ext cx="0" cy="1258728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BD95C34-275C-0524-C850-98796850BF72}"/>
                </a:ext>
              </a:extLst>
            </p:cNvPr>
            <p:cNvCxnSpPr>
              <a:cxnSpLocks/>
            </p:cNvCxnSpPr>
            <p:nvPr/>
          </p:nvCxnSpPr>
          <p:spPr>
            <a:xfrm>
              <a:off x="3521786" y="3647375"/>
              <a:ext cx="0" cy="1257134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12D20E2-55B3-7D9D-57E9-D2273B865F87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42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1D1DE48-EB65-4B16-E60B-5C07433B960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87" y="365509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45DDD1D-EB38-90A2-A168-0694ECD20E46}"/>
                </a:ext>
              </a:extLst>
            </p:cNvPr>
            <p:cNvCxnSpPr>
              <a:cxnSpLocks/>
            </p:cNvCxnSpPr>
            <p:nvPr/>
          </p:nvCxnSpPr>
          <p:spPr>
            <a:xfrm>
              <a:off x="2768216" y="3649619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88DAB7-308E-77F9-1BF2-9FFC5600FB3A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83" y="3640061"/>
              <a:ext cx="0" cy="1225165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A57992A-AC34-6C35-131D-8DDD31E4834B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Rebuffering model: limitation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7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FE163F-6A5A-8DC1-F66B-FB473262ED89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F4C9F8-C311-5D54-804F-FAC4C8594BA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CC540C-1D46-DD70-DCE2-0137E9E1CD7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7005-C9BA-5706-5518-EAC9447244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414E64-0338-B23F-2817-68646B2445D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8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77549D-918E-93EF-8D29-6D1E60A97944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18DFD-2522-BEB4-757A-EB590301E607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553E2-74B4-95D0-305D-C20FE648827E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How to stream 360˚ videos ?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A2DBE3-111D-ED47-86D0-DB05ED287971}"/>
              </a:ext>
            </a:extLst>
          </p:cNvPr>
          <p:cNvSpPr/>
          <p:nvPr/>
        </p:nvSpPr>
        <p:spPr>
          <a:xfrm>
            <a:off x="5112820" y="1511181"/>
            <a:ext cx="1966360" cy="892591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Tile-based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ECBF12-8025-CF8E-EBEF-EE1E0D4D083C}"/>
              </a:ext>
            </a:extLst>
          </p:cNvPr>
          <p:cNvSpPr/>
          <p:nvPr/>
        </p:nvSpPr>
        <p:spPr>
          <a:xfrm>
            <a:off x="1179075" y="3455232"/>
            <a:ext cx="2876789" cy="998993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Rebuffering model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A62CCF-0CAE-54B0-F787-5F7FFBBC0FB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743200" y="2403772"/>
            <a:ext cx="3352800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E23B339-3CAC-0D16-E7C6-37C2E4A715B5}"/>
              </a:ext>
            </a:extLst>
          </p:cNvPr>
          <p:cNvSpPr txBox="1"/>
          <p:nvPr/>
        </p:nvSpPr>
        <p:spPr>
          <a:xfrm>
            <a:off x="534875" y="5631134"/>
            <a:ext cx="4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Rockwell" panose="02060603020205020403" pitchFamily="18" charset="77"/>
              </a:rPr>
              <a:t>Can we stream 360 video without stall ?!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07694C-53C4-AA16-581B-B1F3E64374CB}"/>
              </a:ext>
            </a:extLst>
          </p:cNvPr>
          <p:cNvGrpSpPr/>
          <p:nvPr/>
        </p:nvGrpSpPr>
        <p:grpSpPr>
          <a:xfrm>
            <a:off x="667512" y="4454225"/>
            <a:ext cx="3816021" cy="792944"/>
            <a:chOff x="667512" y="4454225"/>
            <a:chExt cx="3816021" cy="792944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C236204-3EB4-9C8F-3EF6-E57B269D911D}"/>
                </a:ext>
              </a:extLst>
            </p:cNvPr>
            <p:cNvSpPr/>
            <p:nvPr/>
          </p:nvSpPr>
          <p:spPr>
            <a:xfrm>
              <a:off x="667512" y="4764342"/>
              <a:ext cx="3816021" cy="482827"/>
            </a:xfrm>
            <a:prstGeom prst="roundRect">
              <a:avLst/>
            </a:prstGeom>
            <a:solidFill>
              <a:srgbClr val="FA91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Poor interactive experience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711910-FE23-0A92-954C-0AED05366E6C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2617469" y="4454225"/>
              <a:ext cx="1" cy="28977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81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FE163F-6A5A-8DC1-F66B-FB473262ED89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F4C9F8-C311-5D54-804F-FAC4C8594BA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CC540C-1D46-DD70-DCE2-0137E9E1CD7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7005-C9BA-5706-5518-EAC9447244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414E64-0338-B23F-2817-68646B2445D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8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77549D-918E-93EF-8D29-6D1E60A97944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18DFD-2522-BEB4-757A-EB590301E607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553E2-74B4-95D0-305D-C20FE648827E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How to stream 360˚ videos ?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373B149-2222-48EB-E9DF-88D4174FC882}"/>
              </a:ext>
            </a:extLst>
          </p:cNvPr>
          <p:cNvSpPr/>
          <p:nvPr/>
        </p:nvSpPr>
        <p:spPr>
          <a:xfrm>
            <a:off x="8480912" y="3455233"/>
            <a:ext cx="2876789" cy="998992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Naïve skip model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C008AF-566F-B0BE-A055-53B435E8054E}"/>
              </a:ext>
            </a:extLst>
          </p:cNvPr>
          <p:cNvCxnSpPr>
            <a:cxnSpLocks/>
          </p:cNvCxnSpPr>
          <p:nvPr/>
        </p:nvCxnSpPr>
        <p:spPr>
          <a:xfrm>
            <a:off x="6096000" y="2403772"/>
            <a:ext cx="3823306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FE0F40F-3F49-EE6A-7BE6-BE0F90155067}"/>
              </a:ext>
            </a:extLst>
          </p:cNvPr>
          <p:cNvSpPr/>
          <p:nvPr/>
        </p:nvSpPr>
        <p:spPr>
          <a:xfrm>
            <a:off x="5112820" y="1511181"/>
            <a:ext cx="1966360" cy="892591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Tile-based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1C8066A-3F09-2D18-3C13-B943AEC5E75E}"/>
              </a:ext>
            </a:extLst>
          </p:cNvPr>
          <p:cNvSpPr/>
          <p:nvPr/>
        </p:nvSpPr>
        <p:spPr>
          <a:xfrm>
            <a:off x="1179075" y="3455232"/>
            <a:ext cx="2876789" cy="998993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Rebuffering 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F92CA1-D99A-5F3E-EBB4-F1E64841BC1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743200" y="2403772"/>
            <a:ext cx="3352800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7B88EA4-73BC-ADBB-017D-DFD669240F76}"/>
              </a:ext>
            </a:extLst>
          </p:cNvPr>
          <p:cNvSpPr txBox="1"/>
          <p:nvPr/>
        </p:nvSpPr>
        <p:spPr>
          <a:xfrm>
            <a:off x="534875" y="5631134"/>
            <a:ext cx="4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Rockwell" panose="02060603020205020403" pitchFamily="18" charset="77"/>
              </a:rPr>
              <a:t>Can we stream 360 video without stall ?!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AB5D26-C4F0-B230-E40A-E71A17DCCEED}"/>
              </a:ext>
            </a:extLst>
          </p:cNvPr>
          <p:cNvGrpSpPr/>
          <p:nvPr/>
        </p:nvGrpSpPr>
        <p:grpSpPr>
          <a:xfrm>
            <a:off x="667512" y="4454225"/>
            <a:ext cx="3816021" cy="792944"/>
            <a:chOff x="667512" y="4454225"/>
            <a:chExt cx="3816021" cy="792944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378DFCB-C06D-6A59-5428-39554A7C1458}"/>
                </a:ext>
              </a:extLst>
            </p:cNvPr>
            <p:cNvSpPr/>
            <p:nvPr/>
          </p:nvSpPr>
          <p:spPr>
            <a:xfrm>
              <a:off x="667512" y="4764342"/>
              <a:ext cx="3816021" cy="482827"/>
            </a:xfrm>
            <a:prstGeom prst="roundRect">
              <a:avLst/>
            </a:prstGeom>
            <a:solidFill>
              <a:srgbClr val="FA91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Poor interactive experience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7792299-BE60-33F8-5B28-88636B93DCBA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2617469" y="4454225"/>
              <a:ext cx="1" cy="28977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248E6D-8486-E83B-BDCB-6C5223E4BBA2}"/>
              </a:ext>
            </a:extLst>
          </p:cNvPr>
          <p:cNvGrpSpPr/>
          <p:nvPr/>
        </p:nvGrpSpPr>
        <p:grpSpPr>
          <a:xfrm>
            <a:off x="8011295" y="4454225"/>
            <a:ext cx="3816021" cy="792944"/>
            <a:chOff x="667512" y="4454225"/>
            <a:chExt cx="3816021" cy="79294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C13D8C2-74C3-C25C-45DA-F03C38F31232}"/>
                </a:ext>
              </a:extLst>
            </p:cNvPr>
            <p:cNvSpPr/>
            <p:nvPr/>
          </p:nvSpPr>
          <p:spPr>
            <a:xfrm>
              <a:off x="667512" y="4764342"/>
              <a:ext cx="3816021" cy="482827"/>
            </a:xfrm>
            <a:prstGeom prst="roundRect">
              <a:avLst/>
            </a:prstGeom>
            <a:solidFill>
              <a:srgbClr val="FA91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Poor perceptual quality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C9090BF-F234-24DE-1CAF-8D076A6C6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7469" y="4454225"/>
              <a:ext cx="1" cy="28977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98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FE163F-6A5A-8DC1-F66B-FB473262ED89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F4C9F8-C311-5D54-804F-FAC4C8594BA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CC540C-1D46-DD70-DCE2-0137E9E1CD7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7005-C9BA-5706-5518-EAC9447244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414E64-0338-B23F-2817-68646B2445D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8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77549D-918E-93EF-8D29-6D1E60A97944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18DFD-2522-BEB4-757A-EB590301E607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553E2-74B4-95D0-305D-C20FE648827E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How to stream 360˚ videos ?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4C5183E-F2B0-747D-280A-7BA7BEEB36FB}"/>
              </a:ext>
            </a:extLst>
          </p:cNvPr>
          <p:cNvSpPr/>
          <p:nvPr/>
        </p:nvSpPr>
        <p:spPr>
          <a:xfrm>
            <a:off x="4483533" y="3455232"/>
            <a:ext cx="3527755" cy="1176907"/>
          </a:xfrm>
          <a:prstGeom prst="roundRect">
            <a:avLst/>
          </a:prstGeom>
          <a:solidFill>
            <a:srgbClr val="90E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77"/>
              </a:rPr>
              <a:t>Proactive skip model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77"/>
              </a:rPr>
              <a:t>(our work)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213133-7352-91E7-0378-D984EB937B17}"/>
              </a:ext>
            </a:extLst>
          </p:cNvPr>
          <p:cNvCxnSpPr>
            <a:cxnSpLocks/>
          </p:cNvCxnSpPr>
          <p:nvPr/>
        </p:nvCxnSpPr>
        <p:spPr>
          <a:xfrm>
            <a:off x="6096000" y="2403772"/>
            <a:ext cx="7619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01CAC37-F25A-13D9-F47A-79C66118DC90}"/>
              </a:ext>
            </a:extLst>
          </p:cNvPr>
          <p:cNvSpPr/>
          <p:nvPr/>
        </p:nvSpPr>
        <p:spPr>
          <a:xfrm>
            <a:off x="8480912" y="3455233"/>
            <a:ext cx="2876789" cy="998992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Naïve skip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16D9C5-DD54-2FEC-7B68-000FDF09175C}"/>
              </a:ext>
            </a:extLst>
          </p:cNvPr>
          <p:cNvCxnSpPr>
            <a:cxnSpLocks/>
          </p:cNvCxnSpPr>
          <p:nvPr/>
        </p:nvCxnSpPr>
        <p:spPr>
          <a:xfrm>
            <a:off x="6096000" y="2403772"/>
            <a:ext cx="3823306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A10417E-3F0E-4FE8-0779-7236F7D7443F}"/>
              </a:ext>
            </a:extLst>
          </p:cNvPr>
          <p:cNvSpPr/>
          <p:nvPr/>
        </p:nvSpPr>
        <p:spPr>
          <a:xfrm>
            <a:off x="5112820" y="1511181"/>
            <a:ext cx="1966360" cy="892591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Tile-based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C3739F9-4FD0-AE8B-F76D-DA2AC9E92AE7}"/>
              </a:ext>
            </a:extLst>
          </p:cNvPr>
          <p:cNvSpPr/>
          <p:nvPr/>
        </p:nvSpPr>
        <p:spPr>
          <a:xfrm>
            <a:off x="1179075" y="3455232"/>
            <a:ext cx="2876789" cy="998993"/>
          </a:xfrm>
          <a:prstGeom prst="roundRect">
            <a:avLst/>
          </a:prstGeom>
          <a:solidFill>
            <a:srgbClr val="3B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Rebuffering model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9C4BB1-F206-7C43-3AE5-A386D3F7498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743200" y="2403772"/>
            <a:ext cx="3352800" cy="9989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A4E3C99-E477-4E76-55BA-804F9DA4DCDF}"/>
              </a:ext>
            </a:extLst>
          </p:cNvPr>
          <p:cNvSpPr txBox="1"/>
          <p:nvPr/>
        </p:nvSpPr>
        <p:spPr>
          <a:xfrm>
            <a:off x="534875" y="5631134"/>
            <a:ext cx="4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Rockwell" panose="02060603020205020403" pitchFamily="18" charset="77"/>
              </a:rPr>
              <a:t>Can we stream 360 video without stall ?!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21FA1E-D5BA-D901-1868-011EA9DC0D82}"/>
              </a:ext>
            </a:extLst>
          </p:cNvPr>
          <p:cNvGrpSpPr/>
          <p:nvPr/>
        </p:nvGrpSpPr>
        <p:grpSpPr>
          <a:xfrm>
            <a:off x="667512" y="4454225"/>
            <a:ext cx="3816021" cy="792944"/>
            <a:chOff x="667512" y="4454225"/>
            <a:chExt cx="3816021" cy="79294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08015E0-2563-81B9-0C98-B6CF1E1C4C7E}"/>
                </a:ext>
              </a:extLst>
            </p:cNvPr>
            <p:cNvSpPr/>
            <p:nvPr/>
          </p:nvSpPr>
          <p:spPr>
            <a:xfrm>
              <a:off x="667512" y="4764342"/>
              <a:ext cx="3816021" cy="482827"/>
            </a:xfrm>
            <a:prstGeom prst="roundRect">
              <a:avLst/>
            </a:prstGeom>
            <a:solidFill>
              <a:srgbClr val="FA91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Poor interactive experience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8B14081-D360-ABED-B54C-9095D383BD67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2617469" y="4454225"/>
              <a:ext cx="1" cy="28977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E1BD86-DFF8-408D-E1EA-DD76709FDA18}"/>
              </a:ext>
            </a:extLst>
          </p:cNvPr>
          <p:cNvGrpSpPr/>
          <p:nvPr/>
        </p:nvGrpSpPr>
        <p:grpSpPr>
          <a:xfrm>
            <a:off x="8011295" y="4454225"/>
            <a:ext cx="3816021" cy="792944"/>
            <a:chOff x="667512" y="4454225"/>
            <a:chExt cx="3816021" cy="79294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BCC69CA-7031-73F6-8E03-EE830907AD52}"/>
                </a:ext>
              </a:extLst>
            </p:cNvPr>
            <p:cNvSpPr/>
            <p:nvPr/>
          </p:nvSpPr>
          <p:spPr>
            <a:xfrm>
              <a:off x="667512" y="4764342"/>
              <a:ext cx="3816021" cy="482827"/>
            </a:xfrm>
            <a:prstGeom prst="roundRect">
              <a:avLst/>
            </a:prstGeom>
            <a:solidFill>
              <a:srgbClr val="FA91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Poor perceptual quality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10DB898-1401-22ED-AA68-CDCE48214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7469" y="4454225"/>
              <a:ext cx="1" cy="28977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6888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Contributions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65AA1-BF46-E073-4191-D5423BCE8864}"/>
              </a:ext>
            </a:extLst>
          </p:cNvPr>
          <p:cNvSpPr txBox="1"/>
          <p:nvPr/>
        </p:nvSpPr>
        <p:spPr>
          <a:xfrm>
            <a:off x="667511" y="1189926"/>
            <a:ext cx="11101701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Demonstrate proactive skipping leads to better user experience than classical rebuffering model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8FBEEA-C6B4-1289-1C9F-094942A3970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19DC0-709D-360D-EBB7-F8A24699EC6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A9F81C-DBE2-9220-58FD-31E54499213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FEC387-90BC-E88E-47CB-31516C62E1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E4F107-8637-8AF6-9E0B-8B0A9030BB0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14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Contributions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65AA1-BF46-E073-4191-D5423BCE8864}"/>
              </a:ext>
            </a:extLst>
          </p:cNvPr>
          <p:cNvSpPr txBox="1"/>
          <p:nvPr/>
        </p:nvSpPr>
        <p:spPr>
          <a:xfrm>
            <a:off x="667511" y="1189926"/>
            <a:ext cx="11101701" cy="295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Demonstrate proactive skipping leads to better user experience than classical rebuffering model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Dragonfly, a system that proactively skip tiles for interactivity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Ensures continuous playback without stalls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Uses utility-driven model to determine which tiles to fetch, at what quality, and in what order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8FBEEA-C6B4-1289-1C9F-094942A3970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19DC0-709D-360D-EBB7-F8A24699EC6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A9F81C-DBE2-9220-58FD-31E54499213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FEC387-90BC-E88E-47CB-31516C62E1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E4F107-8637-8AF6-9E0B-8B0A9030BB0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82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Contributions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65AA1-BF46-E073-4191-D5423BCE8864}"/>
              </a:ext>
            </a:extLst>
          </p:cNvPr>
          <p:cNvSpPr txBox="1"/>
          <p:nvPr/>
        </p:nvSpPr>
        <p:spPr>
          <a:xfrm>
            <a:off x="667511" y="1189926"/>
            <a:ext cx="11101701" cy="3781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Demonstrate proactive skipping leads to better user experience than classical rebuffering model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Dragonfly, a system that proactively skip tiles for interactivity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Ensures continuous playback without stalls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Uses utility-driven model to determine which tiles to fetch, at what quality, and in what order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Dragonfly outperforms state of the art (Flare/Pano)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Users rated 65% of Dragonfly sessions as good/excellent rather than 13%-16% for Flare/Pano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Emulation: Dragonfly improved median PSNR is higher by 1.25x-2.8x (without stalling!)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8FBEEA-C6B4-1289-1C9F-094942A3970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19DC0-709D-360D-EBB7-F8A24699EC6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A9F81C-DBE2-9220-58FD-31E54499213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FEC387-90BC-E88E-47CB-31516C62E19F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E4F107-8637-8AF6-9E0B-8B0A9030BB0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94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7F8FF-15BD-03D4-BB63-44E62F00C0C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Rockwell" panose="02060603020205020403" pitchFamily="18" charset="77"/>
              </a:rPr>
              <a:t>Introduction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807BC-EFB3-BBA8-6296-B805A49E29C8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2751C-106E-2447-E918-93C63184F22F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A89C6-125A-5DC1-D459-5858261244AD}"/>
              </a:ext>
            </a:extLst>
          </p:cNvPr>
          <p:cNvSpPr txBox="1"/>
          <p:nvPr/>
        </p:nvSpPr>
        <p:spPr>
          <a:xfrm>
            <a:off x="839724" y="1560786"/>
            <a:ext cx="1052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Video traffic is dominating the internet traffic</a:t>
            </a:r>
          </a:p>
          <a:p>
            <a:endParaRPr lang="en-US" dirty="0">
              <a:latin typeface="Rockwell" panose="02060603020205020403" pitchFamily="18" charset="77"/>
            </a:endParaRPr>
          </a:p>
          <a:p>
            <a:r>
              <a:rPr lang="en-US" dirty="0">
                <a:latin typeface="Rockwell" panose="02060603020205020403" pitchFamily="18" charset="77"/>
              </a:rPr>
              <a:t>New forms of video content emerged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CF2BA-4A05-D4F1-4B0A-C7BA591C6708}"/>
              </a:ext>
            </a:extLst>
          </p:cNvPr>
          <p:cNvSpPr txBox="1"/>
          <p:nvPr/>
        </p:nvSpPr>
        <p:spPr>
          <a:xfrm>
            <a:off x="1852734" y="4883201"/>
            <a:ext cx="168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ckwell" panose="02060603020205020403" pitchFamily="18" charset="77"/>
              </a:rPr>
              <a:t>6D 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6DDB0A-0775-A64D-30D8-6113A4066324}"/>
              </a:ext>
            </a:extLst>
          </p:cNvPr>
          <p:cNvGrpSpPr/>
          <p:nvPr/>
        </p:nvGrpSpPr>
        <p:grpSpPr>
          <a:xfrm>
            <a:off x="920193" y="2894698"/>
            <a:ext cx="3747477" cy="3184916"/>
            <a:chOff x="920193" y="3047101"/>
            <a:chExt cx="3747477" cy="3184916"/>
          </a:xfrm>
        </p:grpSpPr>
        <p:pic>
          <p:nvPicPr>
            <p:cNvPr id="1026" name="Picture 2" descr="Volumetric video: a state of play round-table - befores &amp; afters">
              <a:extLst>
                <a:ext uri="{FF2B5EF4-FFF2-40B4-BE49-F238E27FC236}">
                  <a16:creationId xmlns:a16="http://schemas.microsoft.com/office/drawing/2014/main" id="{886277B4-2F7F-5FDA-AB36-59C470491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193" y="3459025"/>
              <a:ext cx="3553694" cy="277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DE5986-1AE9-0979-E00F-A13A4A93759A}"/>
                </a:ext>
              </a:extLst>
            </p:cNvPr>
            <p:cNvSpPr txBox="1"/>
            <p:nvPr/>
          </p:nvSpPr>
          <p:spPr>
            <a:xfrm>
              <a:off x="920193" y="3047101"/>
              <a:ext cx="37474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Volumetric Videos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DCEC6A-237A-EDED-94CC-1A1AF23A3D35}"/>
              </a:ext>
            </a:extLst>
          </p:cNvPr>
          <p:cNvGrpSpPr/>
          <p:nvPr/>
        </p:nvGrpSpPr>
        <p:grpSpPr>
          <a:xfrm>
            <a:off x="9219035" y="2894698"/>
            <a:ext cx="2595729" cy="3227508"/>
            <a:chOff x="9219035" y="3047101"/>
            <a:chExt cx="2595729" cy="32275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545C27-E2B9-CA41-D593-0E9E90A419B7}"/>
                </a:ext>
              </a:extLst>
            </p:cNvPr>
            <p:cNvGrpSpPr/>
            <p:nvPr/>
          </p:nvGrpSpPr>
          <p:grpSpPr>
            <a:xfrm>
              <a:off x="9308915" y="3459025"/>
              <a:ext cx="2433710" cy="2815584"/>
              <a:chOff x="8574789" y="2845316"/>
              <a:chExt cx="2792727" cy="332689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F8AA6EC-84AC-8107-77AB-64527974D9A5}"/>
                  </a:ext>
                </a:extLst>
              </p:cNvPr>
              <p:cNvGrpSpPr/>
              <p:nvPr/>
            </p:nvGrpSpPr>
            <p:grpSpPr>
              <a:xfrm>
                <a:off x="8574789" y="3408350"/>
                <a:ext cx="2792727" cy="2763862"/>
                <a:chOff x="8387647" y="3259811"/>
                <a:chExt cx="2792727" cy="2763862"/>
              </a:xfrm>
            </p:grpSpPr>
            <p:pic>
              <p:nvPicPr>
                <p:cNvPr id="7" name="Picture 6" descr="Little Planet 360 Degree Sphere. Panorama Of Riga City, Latvia Stock Photo,  Picture And Royalty Free Image. Image 85471480.">
                  <a:extLst>
                    <a:ext uri="{FF2B5EF4-FFF2-40B4-BE49-F238E27FC236}">
                      <a16:creationId xmlns:a16="http://schemas.microsoft.com/office/drawing/2014/main" id="{28532079-4063-542A-F86A-1FC78BDF7C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43" t="10744" r="10717" b="11312"/>
                <a:stretch>
                  <a:fillRect/>
                </a:stretch>
              </p:blipFill>
              <p:spPr bwMode="auto">
                <a:xfrm>
                  <a:off x="8408009" y="3259811"/>
                  <a:ext cx="2772365" cy="2730493"/>
                </a:xfrm>
                <a:custGeom>
                  <a:avLst/>
                  <a:gdLst>
                    <a:gd name="connsiteX0" fmla="*/ 2713704 w 5427408"/>
                    <a:gd name="connsiteY0" fmla="*/ 0 h 5345436"/>
                    <a:gd name="connsiteX1" fmla="*/ 5427408 w 5427408"/>
                    <a:gd name="connsiteY1" fmla="*/ 2672718 h 5345436"/>
                    <a:gd name="connsiteX2" fmla="*/ 2713704 w 5427408"/>
                    <a:gd name="connsiteY2" fmla="*/ 5345436 h 5345436"/>
                    <a:gd name="connsiteX3" fmla="*/ 0 w 5427408"/>
                    <a:gd name="connsiteY3" fmla="*/ 2672718 h 5345436"/>
                    <a:gd name="connsiteX4" fmla="*/ 2713704 w 5427408"/>
                    <a:gd name="connsiteY4" fmla="*/ 0 h 5345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408" h="5345436">
                      <a:moveTo>
                        <a:pt x="2713704" y="0"/>
                      </a:moveTo>
                      <a:cubicBezTo>
                        <a:pt x="4212441" y="0"/>
                        <a:pt x="5427408" y="1196617"/>
                        <a:pt x="5427408" y="2672718"/>
                      </a:cubicBezTo>
                      <a:cubicBezTo>
                        <a:pt x="5427408" y="4148819"/>
                        <a:pt x="4212441" y="5345436"/>
                        <a:pt x="2713704" y="5345436"/>
                      </a:cubicBezTo>
                      <a:cubicBezTo>
                        <a:pt x="1214967" y="5345436"/>
                        <a:pt x="0" y="4148819"/>
                        <a:pt x="0" y="2672718"/>
                      </a:cubicBezTo>
                      <a:cubicBezTo>
                        <a:pt x="0" y="1196617"/>
                        <a:pt x="1214967" y="0"/>
                        <a:pt x="2713704" y="0"/>
                      </a:cubicBezTo>
                      <a:close/>
                    </a:path>
                  </a:pathLst>
                </a:cu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03CF79E-D80A-CD0D-48BC-9D9A4C95DA26}"/>
                    </a:ext>
                  </a:extLst>
                </p:cNvPr>
                <p:cNvSpPr/>
                <p:nvPr/>
              </p:nvSpPr>
              <p:spPr>
                <a:xfrm>
                  <a:off x="8387647" y="3266540"/>
                  <a:ext cx="2792727" cy="2744363"/>
                </a:xfrm>
                <a:prstGeom prst="ellipse">
                  <a:avLst/>
                </a:prstGeom>
                <a:solidFill>
                  <a:schemeClr val="bg1">
                    <a:alpha val="37203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1AD167B2-8A9F-1EF5-706C-B56DF2B9C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5035" y="3279310"/>
                  <a:ext cx="2757949" cy="274436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black background with grey numbers&#10;&#10;Description automatically generated">
                <a:extLst>
                  <a:ext uri="{FF2B5EF4-FFF2-40B4-BE49-F238E27FC236}">
                    <a16:creationId xmlns:a16="http://schemas.microsoft.com/office/drawing/2014/main" id="{D7916134-CEFE-247B-EA92-D25732707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8120" y="2845316"/>
                <a:ext cx="2286062" cy="923329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DCAE0C-5C0A-B4D2-A248-FB916DB120D3}"/>
                </a:ext>
              </a:extLst>
            </p:cNvPr>
            <p:cNvSpPr txBox="1"/>
            <p:nvPr/>
          </p:nvSpPr>
          <p:spPr>
            <a:xfrm>
              <a:off x="9219035" y="3047101"/>
              <a:ext cx="25957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360˚ Videos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1F5AA-9784-78BA-DA6F-D6DA60C406AD}"/>
              </a:ext>
            </a:extLst>
          </p:cNvPr>
          <p:cNvGrpSpPr/>
          <p:nvPr/>
        </p:nvGrpSpPr>
        <p:grpSpPr>
          <a:xfrm>
            <a:off x="5087933" y="2894698"/>
            <a:ext cx="3710839" cy="3184916"/>
            <a:chOff x="5087933" y="3047101"/>
            <a:chExt cx="3710839" cy="3184916"/>
          </a:xfrm>
        </p:grpSpPr>
        <p:pic>
          <p:nvPicPr>
            <p:cNvPr id="2050" name="Picture 2" descr="Augmented reality will give us superpowers - Big Think">
              <a:extLst>
                <a:ext uri="{FF2B5EF4-FFF2-40B4-BE49-F238E27FC236}">
                  <a16:creationId xmlns:a16="http://schemas.microsoft.com/office/drawing/2014/main" id="{4D526B5D-BFEE-4906-B720-3C1115AE1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9" r="12295"/>
            <a:stretch/>
          </p:blipFill>
          <p:spPr bwMode="auto">
            <a:xfrm>
              <a:off x="5117695" y="3459026"/>
              <a:ext cx="3553694" cy="2772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280416-B9CD-060C-8122-E57CCCAA4CA2}"/>
                </a:ext>
              </a:extLst>
            </p:cNvPr>
            <p:cNvSpPr txBox="1"/>
            <p:nvPr/>
          </p:nvSpPr>
          <p:spPr>
            <a:xfrm>
              <a:off x="5087933" y="3047101"/>
              <a:ext cx="37108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VR/AR Videos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0F1C52-C185-9D59-B286-BC55A23AFE68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504657"/>
            <a:chExt cx="12206990" cy="3657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B64C71-92E5-379F-BB84-4ADE1B160918}"/>
                </a:ext>
              </a:extLst>
            </p:cNvPr>
            <p:cNvSpPr/>
            <p:nvPr/>
          </p:nvSpPr>
          <p:spPr>
            <a:xfrm rot="16200000">
              <a:off x="641729" y="5847938"/>
              <a:ext cx="365760" cy="1679198"/>
            </a:xfrm>
            <a:prstGeom prst="rect">
              <a:avLst/>
            </a:prstGeom>
            <a:solidFill>
              <a:srgbClr val="B181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483526-2FD3-3E49-DE43-95078931CD9E}"/>
                </a:ext>
              </a:extLst>
            </p:cNvPr>
            <p:cNvSpPr/>
            <p:nvPr/>
          </p:nvSpPr>
          <p:spPr>
            <a:xfrm rot="16200000">
              <a:off x="6745224" y="1423641"/>
              <a:ext cx="365760" cy="10527792"/>
            </a:xfrm>
            <a:prstGeom prst="rect">
              <a:avLst/>
            </a:prstGeom>
            <a:solidFill>
              <a:srgbClr val="BBA8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C9B0B5-B446-CBC4-7AC7-DDB39962EB8F}"/>
              </a:ext>
            </a:extLst>
          </p:cNvPr>
          <p:cNvSpPr txBox="1"/>
          <p:nvPr/>
        </p:nvSpPr>
        <p:spPr>
          <a:xfrm>
            <a:off x="5881947" y="6449681"/>
            <a:ext cx="4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95002"/>
                </a:solidFill>
                <a:latin typeface="Rockwell" panose="02060603020205020403" pitchFamily="18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355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574542-6BCF-8A28-8BB6-A1F25CF3C6A9}"/>
              </a:ext>
            </a:extLst>
          </p:cNvPr>
          <p:cNvGrpSpPr/>
          <p:nvPr/>
        </p:nvGrpSpPr>
        <p:grpSpPr>
          <a:xfrm>
            <a:off x="2978802" y="2409716"/>
            <a:ext cx="2670847" cy="1805905"/>
            <a:chOff x="1276306" y="2752184"/>
            <a:chExt cx="2670847" cy="1805905"/>
          </a:xfrm>
        </p:grpSpPr>
        <p:pic>
          <p:nvPicPr>
            <p:cNvPr id="25" name="Picture 24" descr="Chicago skyline">
              <a:extLst>
                <a:ext uri="{FF2B5EF4-FFF2-40B4-BE49-F238E27FC236}">
                  <a16:creationId xmlns:a16="http://schemas.microsoft.com/office/drawing/2014/main" id="{A0CC8035-70DA-AED7-5C0D-0E28AEFBB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77E9DF2-46B7-9CA9-B1EE-D9261F4732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Left Brace 38">
            <a:extLst>
              <a:ext uri="{FF2B5EF4-FFF2-40B4-BE49-F238E27FC236}">
                <a16:creationId xmlns:a16="http://schemas.microsoft.com/office/drawing/2014/main" id="{5EB996BE-F3B0-0F41-6719-B477817B9EFD}"/>
              </a:ext>
            </a:extLst>
          </p:cNvPr>
          <p:cNvSpPr/>
          <p:nvPr/>
        </p:nvSpPr>
        <p:spPr>
          <a:xfrm rot="5400000">
            <a:off x="7646755" y="2219720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DD46A2-E5AC-E626-9AEE-2CC2E688E496}"/>
              </a:ext>
            </a:extLst>
          </p:cNvPr>
          <p:cNvGrpSpPr/>
          <p:nvPr/>
        </p:nvGrpSpPr>
        <p:grpSpPr>
          <a:xfrm>
            <a:off x="2230856" y="4169002"/>
            <a:ext cx="7360891" cy="985252"/>
            <a:chOff x="534579" y="4527335"/>
            <a:chExt cx="7360891" cy="9852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67C29C-C872-362D-1A55-830533926447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74CDAB-A856-0CD3-41B5-85ED057E518E}"/>
                </a:ext>
              </a:extLst>
            </p:cNvPr>
            <p:cNvSpPr/>
            <p:nvPr/>
          </p:nvSpPr>
          <p:spPr>
            <a:xfrm rot="16200000">
              <a:off x="3278682" y="471242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354AC2-6899-6209-34C7-76A116405ED0}"/>
                </a:ext>
              </a:extLst>
            </p:cNvPr>
            <p:cNvSpPr/>
            <p:nvPr/>
          </p:nvSpPr>
          <p:spPr>
            <a:xfrm rot="16200000">
              <a:off x="4090785" y="4687355"/>
              <a:ext cx="365760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0E796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3E444A-4459-62C9-43E2-5A7E89CD2F74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B44A14-E701-057C-546C-7DB7B0963EED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8396F3-4B8D-16DF-F41A-643A96C6BB95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F4F339-C5D4-4AB4-89DF-EE162C874C5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1EE850-13BF-83F4-761B-4E6B925A3F9B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65E7B9E-57CD-C774-339C-FD0F49FFD997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53BB3F-1FDD-56CC-8A3A-3B30340BE6FC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B5D38D-11AE-50EB-3C78-E49D92C8E2C2}"/>
              </a:ext>
            </a:extLst>
          </p:cNvPr>
          <p:cNvGrpSpPr/>
          <p:nvPr/>
        </p:nvGrpSpPr>
        <p:grpSpPr>
          <a:xfrm>
            <a:off x="2970487" y="2395540"/>
            <a:ext cx="2679162" cy="1417577"/>
            <a:chOff x="1274210" y="2753873"/>
            <a:chExt cx="2679162" cy="1417577"/>
          </a:xfrm>
        </p:grpSpPr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DD83B3D-7AD0-3D79-E83A-7A602783FC36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E7DEAE-EF1D-C357-8865-38210A5C3FFF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CDC25E7-CC51-4850-DED1-5E417A41C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592DFD0-F9C7-9E98-4343-D023AB597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E5DA6E8-F455-7B28-A063-19D22626D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2DEF97A-7655-A56A-AA3A-21BF03D28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8AC2B59-B726-DAD4-661F-1CDE58733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C1443E0-283C-88B4-C0F5-3E9ED57167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6FDB100-8AB2-1ADB-227F-2D1A58307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86D8014-0DE4-0F7C-A0C9-467F2DA66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BBC4E6-83C7-252B-664D-D03AD3C2A8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0ACDEC-C954-4970-B1F7-A9F2C03C8B20}"/>
              </a:ext>
            </a:extLst>
          </p:cNvPr>
          <p:cNvGrpSpPr/>
          <p:nvPr/>
        </p:nvGrpSpPr>
        <p:grpSpPr>
          <a:xfrm>
            <a:off x="6352319" y="2411084"/>
            <a:ext cx="2679154" cy="1417577"/>
            <a:chOff x="4656042" y="2769417"/>
            <a:chExt cx="2679154" cy="1417577"/>
          </a:xfrm>
        </p:grpSpPr>
        <p:pic>
          <p:nvPicPr>
            <p:cNvPr id="9" name="Picture 8" descr="Chicago skyline">
              <a:extLst>
                <a:ext uri="{FF2B5EF4-FFF2-40B4-BE49-F238E27FC236}">
                  <a16:creationId xmlns:a16="http://schemas.microsoft.com/office/drawing/2014/main" id="{7C94F236-C3CA-1B4D-7139-77446A89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3E2F2A2-E83B-4E3B-1201-174313D71F4A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29C11AF-C8FB-9EE2-51D7-778A4ACFB610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6AE6811-BD3C-2469-6871-817BED800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BA65EEE-3340-F6AF-9B66-AA06A1E73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D7F77EA-800B-5C91-2044-F4630273C0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040BC4B-86FA-6965-E209-A6DC9CEF9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E884B19-BBD9-B870-F00A-475DC9A09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C9DD15C-6233-CC35-4A61-E8D04A97AF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CD826C0-D7A2-BD99-B54D-78591DAD05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598D952-C475-9EC8-7C4D-A46E263846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09C55AA-7DFB-88CA-37E8-9FBA5B3A8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4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85CED5-B388-7CE6-FB87-427363AAD132}"/>
              </a:ext>
            </a:extLst>
          </p:cNvPr>
          <p:cNvSpPr/>
          <p:nvPr/>
        </p:nvSpPr>
        <p:spPr>
          <a:xfrm>
            <a:off x="2970487" y="1739527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80A11E-E0FE-C1A9-BCC3-31A3F6436362}"/>
              </a:ext>
            </a:extLst>
          </p:cNvPr>
          <p:cNvGrpSpPr/>
          <p:nvPr/>
        </p:nvGrpSpPr>
        <p:grpSpPr>
          <a:xfrm>
            <a:off x="2978802" y="2409712"/>
            <a:ext cx="2670847" cy="1805905"/>
            <a:chOff x="1276306" y="2752184"/>
            <a:chExt cx="2670847" cy="1805905"/>
          </a:xfrm>
        </p:grpSpPr>
        <p:pic>
          <p:nvPicPr>
            <p:cNvPr id="27" name="Picture 26" descr="Chicago skyline">
              <a:extLst>
                <a:ext uri="{FF2B5EF4-FFF2-40B4-BE49-F238E27FC236}">
                  <a16:creationId xmlns:a16="http://schemas.microsoft.com/office/drawing/2014/main" id="{C329FB9E-F981-CBA5-8413-59A9290A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547A790-2195-A214-204A-730D344124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E77F90-A20C-4571-78D4-5343EE3A1A9F}"/>
              </a:ext>
            </a:extLst>
          </p:cNvPr>
          <p:cNvGrpSpPr/>
          <p:nvPr/>
        </p:nvGrpSpPr>
        <p:grpSpPr>
          <a:xfrm>
            <a:off x="2230856" y="4168998"/>
            <a:ext cx="7360891" cy="985252"/>
            <a:chOff x="534579" y="4527335"/>
            <a:chExt cx="7360891" cy="98525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665CFD-918B-0748-20B0-E4ABEEA2DA76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2ED064-040A-51FF-6530-F46620746B05}"/>
                </a:ext>
              </a:extLst>
            </p:cNvPr>
            <p:cNvSpPr/>
            <p:nvPr/>
          </p:nvSpPr>
          <p:spPr>
            <a:xfrm rot="16200000">
              <a:off x="3278682" y="471242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351B1FA-ED97-E408-B569-796D08788460}"/>
                </a:ext>
              </a:extLst>
            </p:cNvPr>
            <p:cNvSpPr/>
            <p:nvPr/>
          </p:nvSpPr>
          <p:spPr>
            <a:xfrm rot="16200000">
              <a:off x="4090785" y="4687355"/>
              <a:ext cx="365760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0E796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2B5B8-8346-E41E-8788-46BD4B747BBA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47588-C2DB-AB0B-DBE8-9F95FE5DA028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C674B8A-E13F-5D9D-26CB-E991EA0AB1EF}"/>
              </a:ext>
            </a:extLst>
          </p:cNvPr>
          <p:cNvGrpSpPr/>
          <p:nvPr/>
        </p:nvGrpSpPr>
        <p:grpSpPr>
          <a:xfrm>
            <a:off x="2970487" y="2395536"/>
            <a:ext cx="2679162" cy="1417577"/>
            <a:chOff x="1274210" y="2753873"/>
            <a:chExt cx="2679162" cy="1417577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D90C017-F6DA-9A52-700F-58D84847D59C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07D489-4F94-9040-E082-C1D236F50C00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9EC5886-2198-F26A-7062-D0F93C71A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623D44C-B0DE-BE70-2CC0-B2EE248FC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5D9A1AD-6035-6528-827C-544D9A23B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DDC5C3B-3287-7A30-AA43-0D4DF6B31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C646526-DAFB-E110-D1CA-58D0C0DE1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30E3881-0D32-8178-572A-9A444D1EA0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D0C5646-BA07-6514-72E2-E3EA1CCA0C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1C27694-19C4-D1B9-3419-7956696AC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AADFF8E-F611-3638-DD80-88B58CBEB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9F2E934-F0BB-FB79-23C2-04025380351C}"/>
              </a:ext>
            </a:extLst>
          </p:cNvPr>
          <p:cNvGrpSpPr/>
          <p:nvPr/>
        </p:nvGrpSpPr>
        <p:grpSpPr>
          <a:xfrm>
            <a:off x="6352319" y="2411080"/>
            <a:ext cx="2679154" cy="1417577"/>
            <a:chOff x="4656042" y="2769417"/>
            <a:chExt cx="2679154" cy="1417577"/>
          </a:xfrm>
        </p:grpSpPr>
        <p:pic>
          <p:nvPicPr>
            <p:cNvPr id="69" name="Picture 68" descr="Chicago skyline">
              <a:extLst>
                <a:ext uri="{FF2B5EF4-FFF2-40B4-BE49-F238E27FC236}">
                  <a16:creationId xmlns:a16="http://schemas.microsoft.com/office/drawing/2014/main" id="{6DDD45B9-8E76-3E89-A0A0-C79438D3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8C0E669-D439-69DC-B4D7-127E7C9C33EF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C724400-7A8C-9897-6A36-F46FD183EA22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E0A2953-71BC-E94F-B36A-C8A222FCD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72B1D27-DD2D-59BB-AA91-0C6E2ABA9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18514D8-B23D-3CF4-6A9A-FD97EA98A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718595B-0052-4D49-5874-FCB68CADB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74E6134-AE36-3B7B-C2AE-6C3196F55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E32483F-26F6-FA50-0FA8-89349DEE35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C7731BE-3485-3353-32A2-E947B40D8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C4356D2-05D5-78E7-4A67-A78745468F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519AE9D-3594-3F78-9FB3-4DE5A290E4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5601A4BB-48D9-A2D1-005D-7E5B67FC2AB0}"/>
              </a:ext>
            </a:extLst>
          </p:cNvPr>
          <p:cNvSpPr/>
          <p:nvPr/>
        </p:nvSpPr>
        <p:spPr>
          <a:xfrm rot="5400000">
            <a:off x="7646755" y="2219713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C1C07-786B-A2F6-71FA-EDE1495553A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D3F1AF-887C-3845-A682-E5648F18B770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D63F36-C2B1-3480-3734-06BB788AF848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A0B505E-6F25-73C9-B684-6391B67F8326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41BA3A-D2C9-98E8-A46D-809D1E211F9D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7233E8-C2F8-4D96-89B0-A138B9FE841B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7040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66FA139-86E6-CFC6-8AE4-8567A96A2831}"/>
              </a:ext>
            </a:extLst>
          </p:cNvPr>
          <p:cNvSpPr/>
          <p:nvPr/>
        </p:nvSpPr>
        <p:spPr>
          <a:xfrm>
            <a:off x="2230856" y="4345085"/>
            <a:ext cx="7360891" cy="488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25333-C933-2AE8-7A28-2E707EF90820}"/>
              </a:ext>
            </a:extLst>
          </p:cNvPr>
          <p:cNvSpPr/>
          <p:nvPr/>
        </p:nvSpPr>
        <p:spPr>
          <a:xfrm rot="16200000">
            <a:off x="4975464" y="4354086"/>
            <a:ext cx="365760" cy="45719"/>
          </a:xfrm>
          <a:prstGeom prst="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>
              <a:solidFill>
                <a:srgbClr val="90E796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A8208A-7F62-CF18-6EE8-9132C662B251}"/>
              </a:ext>
            </a:extLst>
          </p:cNvPr>
          <p:cNvCxnSpPr>
            <a:cxnSpLocks/>
          </p:cNvCxnSpPr>
          <p:nvPr/>
        </p:nvCxnSpPr>
        <p:spPr>
          <a:xfrm>
            <a:off x="5230738" y="3822496"/>
            <a:ext cx="1094554" cy="3319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69567-9DF5-9A3E-8E4A-FCA60DA94342}"/>
              </a:ext>
            </a:extLst>
          </p:cNvPr>
          <p:cNvGrpSpPr/>
          <p:nvPr/>
        </p:nvGrpSpPr>
        <p:grpSpPr>
          <a:xfrm>
            <a:off x="2978802" y="2409706"/>
            <a:ext cx="2670847" cy="1805905"/>
            <a:chOff x="1276306" y="2752184"/>
            <a:chExt cx="2670847" cy="1805905"/>
          </a:xfrm>
        </p:grpSpPr>
        <p:pic>
          <p:nvPicPr>
            <p:cNvPr id="34" name="Picture 33" descr="Chicago skyline">
              <a:extLst>
                <a:ext uri="{FF2B5EF4-FFF2-40B4-BE49-F238E27FC236}">
                  <a16:creationId xmlns:a16="http://schemas.microsoft.com/office/drawing/2014/main" id="{E32EE6FF-0886-D5B2-C57D-07A5B4CAD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3611EA5-2351-FF34-C41F-602312FF7A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Left Brace 35">
            <a:extLst>
              <a:ext uri="{FF2B5EF4-FFF2-40B4-BE49-F238E27FC236}">
                <a16:creationId xmlns:a16="http://schemas.microsoft.com/office/drawing/2014/main" id="{70460FEB-5D1D-C2BD-CCB6-43D3E47E5B8C}"/>
              </a:ext>
            </a:extLst>
          </p:cNvPr>
          <p:cNvSpPr/>
          <p:nvPr/>
        </p:nvSpPr>
        <p:spPr>
          <a:xfrm rot="5400000">
            <a:off x="7646755" y="2219710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C44A76-0B2B-042A-2B20-B754D8A25B50}"/>
              </a:ext>
            </a:extLst>
          </p:cNvPr>
          <p:cNvGrpSpPr/>
          <p:nvPr/>
        </p:nvGrpSpPr>
        <p:grpSpPr>
          <a:xfrm>
            <a:off x="2970487" y="2395530"/>
            <a:ext cx="2679162" cy="1417577"/>
            <a:chOff x="1274210" y="2753873"/>
            <a:chExt cx="2679162" cy="1417577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3FBB68-B75B-32DE-0C15-81993AA42B3D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938D069-4CC5-8531-10D5-7EA30FFE097E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2DA7067-1E64-422A-EC0A-EF0F493CF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FCA7BA9-B5D6-C271-D84C-C84918519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02B639C-1CA8-E3D9-F307-FC3A2B9A5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56EF027-D28B-3890-84F1-C6D0F535E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F0066C-897D-4F46-F98E-21CC1E9CFB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ED511E1-D814-579C-EB2D-FE4456576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6732C30-C833-B31A-454C-35BAD6ADEC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62138A5-5F42-BFEF-EE13-1C4E0D61F2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CC4EBE8-3DAB-65C9-88D8-764B12EAF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9D8C7CF8-EF51-A9C7-E7BB-DE698011F7EE}"/>
              </a:ext>
            </a:extLst>
          </p:cNvPr>
          <p:cNvSpPr/>
          <p:nvPr/>
        </p:nvSpPr>
        <p:spPr>
          <a:xfrm rot="16200000">
            <a:off x="5787062" y="4329012"/>
            <a:ext cx="36576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0E796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D9BFE8-47E9-A390-FE55-04A48AB2D08B}"/>
              </a:ext>
            </a:extLst>
          </p:cNvPr>
          <p:cNvSpPr txBox="1"/>
          <p:nvPr/>
        </p:nvSpPr>
        <p:spPr>
          <a:xfrm>
            <a:off x="5282032" y="4569469"/>
            <a:ext cx="1330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77"/>
              </a:rPr>
              <a:t>Chunk </a:t>
            </a:r>
          </a:p>
          <a:p>
            <a:pPr algn="ctr"/>
            <a:r>
              <a:rPr lang="en-US" sz="1600" dirty="0">
                <a:latin typeface="Rockwell" panose="02060603020205020403" pitchFamily="18" charset="77"/>
              </a:rPr>
              <a:t>boundary </a:t>
            </a:r>
            <a:endParaRPr lang="en-US" sz="1600" baseline="-25000" dirty="0">
              <a:latin typeface="Rockwell" panose="020606030202050204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27EBC4-4453-1D02-E3FE-8B265F94ADC3}"/>
              </a:ext>
            </a:extLst>
          </p:cNvPr>
          <p:cNvSpPr txBox="1"/>
          <p:nvPr/>
        </p:nvSpPr>
        <p:spPr>
          <a:xfrm>
            <a:off x="4030692" y="4599713"/>
            <a:ext cx="146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77"/>
              </a:rPr>
              <a:t>playback (t</a:t>
            </a:r>
            <a:r>
              <a:rPr lang="en-US" sz="1600" baseline="-25000" dirty="0">
                <a:latin typeface="Rockwell" panose="02060603020205020403" pitchFamily="18" charset="77"/>
              </a:rPr>
              <a:t>°</a:t>
            </a:r>
            <a:r>
              <a:rPr lang="en-US" sz="1600" dirty="0">
                <a:latin typeface="Rockwell" panose="02060603020205020403" pitchFamily="18" charset="77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73E29D-D939-D82B-9873-B5BCE1026A1D}"/>
              </a:ext>
            </a:extLst>
          </p:cNvPr>
          <p:cNvSpPr/>
          <p:nvPr/>
        </p:nvSpPr>
        <p:spPr>
          <a:xfrm rot="16200000">
            <a:off x="4974959" y="4354086"/>
            <a:ext cx="36576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F8A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9801E5-0BDD-A681-3B77-8AB69388878A}"/>
              </a:ext>
            </a:extLst>
          </p:cNvPr>
          <p:cNvGrpSpPr/>
          <p:nvPr/>
        </p:nvGrpSpPr>
        <p:grpSpPr>
          <a:xfrm>
            <a:off x="6352319" y="2411074"/>
            <a:ext cx="2679154" cy="1417577"/>
            <a:chOff x="4656042" y="2769417"/>
            <a:chExt cx="2679154" cy="1417577"/>
          </a:xfrm>
        </p:grpSpPr>
        <p:pic>
          <p:nvPicPr>
            <p:cNvPr id="61" name="Picture 60" descr="Chicago skyline">
              <a:extLst>
                <a:ext uri="{FF2B5EF4-FFF2-40B4-BE49-F238E27FC236}">
                  <a16:creationId xmlns:a16="http://schemas.microsoft.com/office/drawing/2014/main" id="{56409510-FCC4-201B-D3BB-FFA08FCFA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380B051-342F-2E43-F11D-2B7DDBC593B3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1B7A0F-1332-283F-332E-E79255B428A2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CA296FC-EDC3-AC52-6CE5-A0A63B2E0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FC6425F-779A-C174-02D7-C93FBB117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5615271-B427-32E8-7266-53E6488E1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4B34C6E-C789-2040-FFA5-A4EA4C932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CEDE23E-92A2-8BF7-7B83-8628A2132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0298559-8A6B-A359-F2B8-BA9DB3B4D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2FC2D40-4FB6-119E-C16D-C5E6CF5DF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58A938C-330C-B5B6-78A1-8787E3D891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F22A73D-C254-C5BB-23FF-1F91A2FC07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11BD8282-9775-C017-BCAF-46E8D5884591}"/>
              </a:ext>
            </a:extLst>
          </p:cNvPr>
          <p:cNvSpPr/>
          <p:nvPr/>
        </p:nvSpPr>
        <p:spPr>
          <a:xfrm>
            <a:off x="2970487" y="1739521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85CED5-B388-7CE6-FB87-427363AAD132}"/>
              </a:ext>
            </a:extLst>
          </p:cNvPr>
          <p:cNvSpPr/>
          <p:nvPr/>
        </p:nvSpPr>
        <p:spPr>
          <a:xfrm>
            <a:off x="2979583" y="1508903"/>
            <a:ext cx="2679160" cy="728922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Passed render deadline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28EAB08-5D3C-E7CD-AFAB-40A1E842E2D4}"/>
              </a:ext>
            </a:extLst>
          </p:cNvPr>
          <p:cNvSpPr/>
          <p:nvPr/>
        </p:nvSpPr>
        <p:spPr>
          <a:xfrm>
            <a:off x="6325292" y="1738264"/>
            <a:ext cx="2702487" cy="37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 later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545BC-787A-CFFE-D164-C062C46CF638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C5D875-2880-E3E8-DA38-39C4DF5EBE26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31BF1F-91A8-F582-8AD9-D43F266FF73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06765F-FD66-F24E-3298-3DCF00012C7F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BDCA020-BA9C-C192-7B0B-02841B354903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1A5E91-AC4D-0879-9887-2F8EFD4D59A8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08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9635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7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604E30-541E-75C5-8FF9-2C79E3BBD71D}"/>
              </a:ext>
            </a:extLst>
          </p:cNvPr>
          <p:cNvCxnSpPr>
            <a:cxnSpLocks/>
          </p:cNvCxnSpPr>
          <p:nvPr/>
        </p:nvCxnSpPr>
        <p:spPr>
          <a:xfrm>
            <a:off x="5230738" y="3821078"/>
            <a:ext cx="1094554" cy="3319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A65A4F-7A89-F72F-E15C-F750088C0001}"/>
              </a:ext>
            </a:extLst>
          </p:cNvPr>
          <p:cNvGrpSpPr/>
          <p:nvPr/>
        </p:nvGrpSpPr>
        <p:grpSpPr>
          <a:xfrm>
            <a:off x="2978802" y="2408288"/>
            <a:ext cx="2670847" cy="1805905"/>
            <a:chOff x="1276306" y="2752184"/>
            <a:chExt cx="2670847" cy="1805905"/>
          </a:xfrm>
        </p:grpSpPr>
        <p:pic>
          <p:nvPicPr>
            <p:cNvPr id="37" name="Picture 36" descr="Chicago skyline">
              <a:extLst>
                <a:ext uri="{FF2B5EF4-FFF2-40B4-BE49-F238E27FC236}">
                  <a16:creationId xmlns:a16="http://schemas.microsoft.com/office/drawing/2014/main" id="{8B171CC5-2DC1-97BA-6079-4D79A19C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EB96AB2-4ECF-360B-6CF0-0D18AB0306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Left Brace 39">
            <a:extLst>
              <a:ext uri="{FF2B5EF4-FFF2-40B4-BE49-F238E27FC236}">
                <a16:creationId xmlns:a16="http://schemas.microsoft.com/office/drawing/2014/main" id="{2DA812D0-EDFF-6403-872F-AE555123E755}"/>
              </a:ext>
            </a:extLst>
          </p:cNvPr>
          <p:cNvSpPr/>
          <p:nvPr/>
        </p:nvSpPr>
        <p:spPr>
          <a:xfrm rot="5400000">
            <a:off x="7646755" y="2218292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1DE2EE-8966-83AC-D3E5-892E374147F6}"/>
              </a:ext>
            </a:extLst>
          </p:cNvPr>
          <p:cNvGrpSpPr/>
          <p:nvPr/>
        </p:nvGrpSpPr>
        <p:grpSpPr>
          <a:xfrm>
            <a:off x="2230856" y="4167574"/>
            <a:ext cx="7360891" cy="985252"/>
            <a:chOff x="534579" y="4527335"/>
            <a:chExt cx="7360891" cy="98525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EC36092-96B6-AA08-494F-8ACF53893C64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FBB2851-EA0C-0761-C0BF-402588600D52}"/>
                </a:ext>
              </a:extLst>
            </p:cNvPr>
            <p:cNvSpPr/>
            <p:nvPr/>
          </p:nvSpPr>
          <p:spPr>
            <a:xfrm rot="16200000">
              <a:off x="4090785" y="4687355"/>
              <a:ext cx="365760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0E796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1D6878-352A-450D-5227-F9D0F4BB5D20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4E2531-A731-08E2-D003-103698074CB8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A06C6A1-01B5-6BA3-D777-797E883AC1D0}"/>
                </a:ext>
              </a:extLst>
            </p:cNvPr>
            <p:cNvSpPr/>
            <p:nvPr/>
          </p:nvSpPr>
          <p:spPr>
            <a:xfrm rot="16200000">
              <a:off x="3278177" y="471921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3A961D-585C-997A-27D9-2A32E057BEA3}"/>
              </a:ext>
            </a:extLst>
          </p:cNvPr>
          <p:cNvGrpSpPr/>
          <p:nvPr/>
        </p:nvGrpSpPr>
        <p:grpSpPr>
          <a:xfrm>
            <a:off x="2970487" y="2394112"/>
            <a:ext cx="2679162" cy="1417577"/>
            <a:chOff x="1274210" y="2753873"/>
            <a:chExt cx="2679162" cy="1417577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5EE1FF6-0BFB-440D-54AD-3A595BEBFB0A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B3FC08-36A8-E4B3-BCF1-495FCAC2671D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61639-6EEC-4595-AC38-C5DAF5A95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F705F78-FFB2-3DC3-DBA4-74483CC05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A049AD8-986F-AB91-8056-711D32863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1990019-74AE-449C-D7ED-E2AD7EEBA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6C73D74-0F3E-0E5B-19AD-067364956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B46A1E-87B8-98DD-2FF0-EEA5C30303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FDC993C-F01F-4B5E-1180-5E03D6ACFE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87265A0-023C-07D8-51EF-A46EAB0218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EC84D41-EA2A-DBB4-E220-72310BB889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C04F441-DD18-9C0F-2869-0B14048F071C}"/>
              </a:ext>
            </a:extLst>
          </p:cNvPr>
          <p:cNvGrpSpPr/>
          <p:nvPr/>
        </p:nvGrpSpPr>
        <p:grpSpPr>
          <a:xfrm>
            <a:off x="6352319" y="2409656"/>
            <a:ext cx="2679154" cy="1417577"/>
            <a:chOff x="4656042" y="2769417"/>
            <a:chExt cx="2679154" cy="1417577"/>
          </a:xfrm>
        </p:grpSpPr>
        <p:pic>
          <p:nvPicPr>
            <p:cNvPr id="64" name="Picture 63" descr="Chicago skyline">
              <a:extLst>
                <a:ext uri="{FF2B5EF4-FFF2-40B4-BE49-F238E27FC236}">
                  <a16:creationId xmlns:a16="http://schemas.microsoft.com/office/drawing/2014/main" id="{13A8F9B3-EBF6-8620-5BDF-53B2D0D8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659A16-4858-05FB-7119-1BE4014B8782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A6C8BB0-CFE4-6484-32FF-52F5858E6269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00B91A0-7753-2DB5-9176-4E111241B2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F895AC-5D57-BD28-12F2-D590FC830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19C25D8-D6CA-48AC-6F01-E83308B404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4EDB49E-8824-843B-D6B2-0489460FB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3408EEB-C2E8-34A4-DECE-778E344529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CB49C8E-C9E9-2535-D993-B20DE941C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DB947F5-4892-7615-3147-7A29AA646C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B886F45-DAB7-CB75-A389-F428C011A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A4B9B19-6C35-4215-8342-7E441971A4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26538CFC-819D-BDCD-3A79-55A078D26AFA}"/>
              </a:ext>
            </a:extLst>
          </p:cNvPr>
          <p:cNvSpPr/>
          <p:nvPr/>
        </p:nvSpPr>
        <p:spPr>
          <a:xfrm rot="16200000">
            <a:off x="6146580" y="4339123"/>
            <a:ext cx="365760" cy="45719"/>
          </a:xfrm>
          <a:prstGeom prst="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>
              <a:solidFill>
                <a:srgbClr val="90E796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ECC9BDC-EEAD-7118-0E93-0F8D0D98D978}"/>
              </a:ext>
            </a:extLst>
          </p:cNvPr>
          <p:cNvCxnSpPr>
            <a:cxnSpLocks/>
          </p:cNvCxnSpPr>
          <p:nvPr/>
        </p:nvCxnSpPr>
        <p:spPr>
          <a:xfrm>
            <a:off x="7705692" y="3829853"/>
            <a:ext cx="63431" cy="30224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42CBBE41-0088-B72A-1C75-F20BC454510F}"/>
              </a:ext>
            </a:extLst>
          </p:cNvPr>
          <p:cNvSpPr/>
          <p:nvPr/>
        </p:nvSpPr>
        <p:spPr>
          <a:xfrm rot="16200000">
            <a:off x="4974454" y="4352177"/>
            <a:ext cx="365760" cy="45719"/>
          </a:xfrm>
          <a:prstGeom prst="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>
              <a:solidFill>
                <a:srgbClr val="90E796"/>
              </a:solidFill>
            </a:endParaRP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C5F4DD00-68DD-98BC-A687-362D9EB1D59A}"/>
              </a:ext>
            </a:extLst>
          </p:cNvPr>
          <p:cNvSpPr/>
          <p:nvPr/>
        </p:nvSpPr>
        <p:spPr>
          <a:xfrm>
            <a:off x="2970487" y="1738103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4BA1CD5-B78B-A617-9F1F-68880F943D79}"/>
              </a:ext>
            </a:extLst>
          </p:cNvPr>
          <p:cNvSpPr/>
          <p:nvPr/>
        </p:nvSpPr>
        <p:spPr>
          <a:xfrm>
            <a:off x="6325292" y="1736846"/>
            <a:ext cx="2702487" cy="37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 later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79356B5A-AA1A-7903-440E-18C0F5FE6808}"/>
              </a:ext>
            </a:extLst>
          </p:cNvPr>
          <p:cNvSpPr/>
          <p:nvPr/>
        </p:nvSpPr>
        <p:spPr>
          <a:xfrm>
            <a:off x="2979583" y="1507485"/>
            <a:ext cx="2679160" cy="728922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Passed render deadline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A77A61F-2CC1-9379-B5D2-74E8AC8D40AF}"/>
              </a:ext>
            </a:extLst>
          </p:cNvPr>
          <p:cNvSpPr/>
          <p:nvPr/>
        </p:nvSpPr>
        <p:spPr>
          <a:xfrm>
            <a:off x="6397811" y="1507485"/>
            <a:ext cx="2679192" cy="728922"/>
          </a:xfrm>
          <a:prstGeom prst="round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Cascade skipped tiles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01CAE-0B8E-0022-557C-C3D86246FEA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1BE5A9-3DD5-F817-A3E3-C20163FC2980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1429EA-CE3E-B7DA-BDA3-7D41C3AD55EC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B1F20-695C-0B32-576D-4A8773E97E73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EF7AE9-EEF4-F0B4-2BDB-930B205E3180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9B210A-8350-D2CD-442A-6E66E289C10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67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2 L 0.21419 -0.000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11A65B7-A9BD-19D8-DC3D-3B37BD21822B}"/>
              </a:ext>
            </a:extLst>
          </p:cNvPr>
          <p:cNvGrpSpPr/>
          <p:nvPr/>
        </p:nvGrpSpPr>
        <p:grpSpPr>
          <a:xfrm>
            <a:off x="2230856" y="2394108"/>
            <a:ext cx="7360891" cy="2758714"/>
            <a:chOff x="2230856" y="2753873"/>
            <a:chExt cx="7360891" cy="275871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EE1B38-B574-2843-3DBD-9DFCEF7593D7}"/>
                </a:ext>
              </a:extLst>
            </p:cNvPr>
            <p:cNvGrpSpPr/>
            <p:nvPr/>
          </p:nvGrpSpPr>
          <p:grpSpPr>
            <a:xfrm>
              <a:off x="2978802" y="2768049"/>
              <a:ext cx="2670847" cy="1805905"/>
              <a:chOff x="1276306" y="2752184"/>
              <a:chExt cx="2670847" cy="1805905"/>
            </a:xfrm>
          </p:grpSpPr>
          <p:pic>
            <p:nvPicPr>
              <p:cNvPr id="71" name="Picture 70" descr="Chicago skyline">
                <a:extLst>
                  <a:ext uri="{FF2B5EF4-FFF2-40B4-BE49-F238E27FC236}">
                    <a16:creationId xmlns:a16="http://schemas.microsoft.com/office/drawing/2014/main" id="{BB92208D-20D1-75D9-6881-0C3D62D23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8376" t="45951" r="3027" b="31575"/>
              <a:stretch>
                <a:fillRect/>
              </a:stretch>
            </p:blipFill>
            <p:spPr>
              <a:xfrm>
                <a:off x="1276306" y="2752184"/>
                <a:ext cx="2670847" cy="1397940"/>
              </a:xfrm>
              <a:custGeom>
                <a:avLst/>
                <a:gdLst>
                  <a:gd name="connsiteX0" fmla="*/ 98844 w 1133061"/>
                  <a:gd name="connsiteY0" fmla="*/ 0 h 593052"/>
                  <a:gd name="connsiteX1" fmla="*/ 1034217 w 1133061"/>
                  <a:gd name="connsiteY1" fmla="*/ 0 h 593052"/>
                  <a:gd name="connsiteX2" fmla="*/ 1133061 w 1133061"/>
                  <a:gd name="connsiteY2" fmla="*/ 98844 h 593052"/>
                  <a:gd name="connsiteX3" fmla="*/ 1133061 w 1133061"/>
                  <a:gd name="connsiteY3" fmla="*/ 494208 h 593052"/>
                  <a:gd name="connsiteX4" fmla="*/ 1034217 w 1133061"/>
                  <a:gd name="connsiteY4" fmla="*/ 593052 h 593052"/>
                  <a:gd name="connsiteX5" fmla="*/ 98844 w 1133061"/>
                  <a:gd name="connsiteY5" fmla="*/ 593052 h 593052"/>
                  <a:gd name="connsiteX6" fmla="*/ 0 w 1133061"/>
                  <a:gd name="connsiteY6" fmla="*/ 494208 h 593052"/>
                  <a:gd name="connsiteX7" fmla="*/ 0 w 1133061"/>
                  <a:gd name="connsiteY7" fmla="*/ 98844 h 593052"/>
                  <a:gd name="connsiteX8" fmla="*/ 98844 w 1133061"/>
                  <a:gd name="connsiteY8" fmla="*/ 0 h 59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3061" h="593052">
                    <a:moveTo>
                      <a:pt x="98844" y="0"/>
                    </a:moveTo>
                    <a:lnTo>
                      <a:pt x="1034217" y="0"/>
                    </a:lnTo>
                    <a:cubicBezTo>
                      <a:pt x="1088807" y="0"/>
                      <a:pt x="1133061" y="44254"/>
                      <a:pt x="1133061" y="98844"/>
                    </a:cubicBezTo>
                    <a:lnTo>
                      <a:pt x="1133061" y="494208"/>
                    </a:lnTo>
                    <a:cubicBezTo>
                      <a:pt x="1133061" y="548798"/>
                      <a:pt x="1088807" y="593052"/>
                      <a:pt x="1034217" y="593052"/>
                    </a:cubicBezTo>
                    <a:lnTo>
                      <a:pt x="98844" y="593052"/>
                    </a:lnTo>
                    <a:cubicBezTo>
                      <a:pt x="44254" y="593052"/>
                      <a:pt x="0" y="548798"/>
                      <a:pt x="0" y="494208"/>
                    </a:cubicBezTo>
                    <a:lnTo>
                      <a:pt x="0" y="98844"/>
                    </a:lnTo>
                    <a:cubicBezTo>
                      <a:pt x="0" y="44254"/>
                      <a:pt x="44254" y="0"/>
                      <a:pt x="98844" y="0"/>
                    </a:cubicBez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</p:pic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1A325DE-EA8A-B6E3-A81B-ABA87FF1D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16667" y="4175747"/>
                <a:ext cx="844896" cy="382342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E0761105-F5B4-779A-50ED-7BFD9BCA5A8C}"/>
                </a:ext>
              </a:extLst>
            </p:cNvPr>
            <p:cNvSpPr/>
            <p:nvPr/>
          </p:nvSpPr>
          <p:spPr>
            <a:xfrm rot="5400000">
              <a:off x="7646755" y="2578053"/>
              <a:ext cx="199016" cy="3599522"/>
            </a:xfrm>
            <a:prstGeom prst="leftBrace">
              <a:avLst>
                <a:gd name="adj1" fmla="val 118888"/>
                <a:gd name="adj2" fmla="val 50000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5D0297-547E-BFF6-04AE-A7EEA14A7F5B}"/>
                </a:ext>
              </a:extLst>
            </p:cNvPr>
            <p:cNvGrpSpPr/>
            <p:nvPr/>
          </p:nvGrpSpPr>
          <p:grpSpPr>
            <a:xfrm>
              <a:off x="2230856" y="4527335"/>
              <a:ext cx="7360891" cy="985252"/>
              <a:chOff x="534579" y="4527335"/>
              <a:chExt cx="7360891" cy="985252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AE998C1-4D97-3D9F-4558-0466D1A5630D}"/>
                  </a:ext>
                </a:extLst>
              </p:cNvPr>
              <p:cNvSpPr/>
              <p:nvPr/>
            </p:nvSpPr>
            <p:spPr>
              <a:xfrm>
                <a:off x="534579" y="4703428"/>
                <a:ext cx="7360891" cy="4889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FC5BD88-0551-9F07-8560-DD1D6411E2D0}"/>
                  </a:ext>
                </a:extLst>
              </p:cNvPr>
              <p:cNvSpPr/>
              <p:nvPr/>
            </p:nvSpPr>
            <p:spPr>
              <a:xfrm rot="16200000">
                <a:off x="4090785" y="4687355"/>
                <a:ext cx="365760" cy="4571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0E796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7ED9C18-598B-F900-33D6-370406CB3977}"/>
                  </a:ext>
                </a:extLst>
              </p:cNvPr>
              <p:cNvSpPr txBox="1"/>
              <p:nvPr/>
            </p:nvSpPr>
            <p:spPr>
              <a:xfrm>
                <a:off x="3585755" y="4927812"/>
                <a:ext cx="13300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Rockwell" panose="02060603020205020403" pitchFamily="18" charset="77"/>
                  </a:rPr>
                  <a:t>Chunk </a:t>
                </a:r>
              </a:p>
              <a:p>
                <a:pPr algn="ctr"/>
                <a:r>
                  <a:rPr lang="en-US" sz="1600" dirty="0">
                    <a:latin typeface="Rockwell" panose="02060603020205020403" pitchFamily="18" charset="77"/>
                  </a:rPr>
                  <a:t>boundary </a:t>
                </a:r>
                <a:endParaRPr lang="en-US" sz="1600" baseline="-25000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9618FDC-5459-2DAE-6D83-9BA660C70FAE}"/>
                  </a:ext>
                </a:extLst>
              </p:cNvPr>
              <p:cNvSpPr txBox="1"/>
              <p:nvPr/>
            </p:nvSpPr>
            <p:spPr>
              <a:xfrm>
                <a:off x="2334415" y="4958056"/>
                <a:ext cx="14604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Rockwell" panose="02060603020205020403" pitchFamily="18" charset="77"/>
                  </a:rPr>
                  <a:t>playback (t</a:t>
                </a:r>
                <a:r>
                  <a:rPr lang="en-US" sz="1600" baseline="-25000" dirty="0">
                    <a:latin typeface="Rockwell" panose="02060603020205020403" pitchFamily="18" charset="77"/>
                  </a:rPr>
                  <a:t>°</a:t>
                </a:r>
                <a:r>
                  <a:rPr lang="en-US" sz="1600" dirty="0">
                    <a:latin typeface="Rockwell" panose="02060603020205020403" pitchFamily="18" charset="77"/>
                  </a:rPr>
                  <a:t>)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76FA0CD-86E6-A0A3-B3EC-AF1AB1BEFD82}"/>
                  </a:ext>
                </a:extLst>
              </p:cNvPr>
              <p:cNvSpPr/>
              <p:nvPr/>
            </p:nvSpPr>
            <p:spPr>
              <a:xfrm rot="16200000">
                <a:off x="3278177" y="4719219"/>
                <a:ext cx="365760" cy="4571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BF8A0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C97ABDE-68E9-EC4E-C6B3-4ADB9E2CBC91}"/>
                </a:ext>
              </a:extLst>
            </p:cNvPr>
            <p:cNvGrpSpPr/>
            <p:nvPr/>
          </p:nvGrpSpPr>
          <p:grpSpPr>
            <a:xfrm>
              <a:off x="2970487" y="2753873"/>
              <a:ext cx="2679162" cy="1417577"/>
              <a:chOff x="1274210" y="2753873"/>
              <a:chExt cx="2679162" cy="1417577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13FA571-487F-9271-6362-16E253AB7310}"/>
                  </a:ext>
                </a:extLst>
              </p:cNvPr>
              <p:cNvSpPr/>
              <p:nvPr/>
            </p:nvSpPr>
            <p:spPr>
              <a:xfrm rot="5400000">
                <a:off x="1917500" y="2130609"/>
                <a:ext cx="1397940" cy="2673800"/>
              </a:xfrm>
              <a:custGeom>
                <a:avLst/>
                <a:gdLst>
                  <a:gd name="connsiteX0" fmla="*/ 232504 w 1397940"/>
                  <a:gd name="connsiteY0" fmla="*/ 2268549 h 2673800"/>
                  <a:gd name="connsiteX1" fmla="*/ 1165912 w 1397940"/>
                  <a:gd name="connsiteY1" fmla="*/ 2268549 h 2673800"/>
                  <a:gd name="connsiteX2" fmla="*/ 1165912 w 1397940"/>
                  <a:gd name="connsiteY2" fmla="*/ 412551 h 2673800"/>
                  <a:gd name="connsiteX3" fmla="*/ 232504 w 1397940"/>
                  <a:gd name="connsiteY3" fmla="*/ 412551 h 2673800"/>
                  <a:gd name="connsiteX4" fmla="*/ 0 w 1397940"/>
                  <a:gd name="connsiteY4" fmla="*/ 2440548 h 2673800"/>
                  <a:gd name="connsiteX5" fmla="*/ 0 w 1397940"/>
                  <a:gd name="connsiteY5" fmla="*/ 233252 h 2673800"/>
                  <a:gd name="connsiteX6" fmla="*/ 232995 w 1397940"/>
                  <a:gd name="connsiteY6" fmla="*/ 0 h 2673800"/>
                  <a:gd name="connsiteX7" fmla="*/ 1164945 w 1397940"/>
                  <a:gd name="connsiteY7" fmla="*/ 0 h 2673800"/>
                  <a:gd name="connsiteX8" fmla="*/ 1397940 w 1397940"/>
                  <a:gd name="connsiteY8" fmla="*/ 233252 h 2673800"/>
                  <a:gd name="connsiteX9" fmla="*/ 1397940 w 1397940"/>
                  <a:gd name="connsiteY9" fmla="*/ 2440548 h 2673800"/>
                  <a:gd name="connsiteX10" fmla="*/ 1164945 w 1397940"/>
                  <a:gd name="connsiteY10" fmla="*/ 2673800 h 2673800"/>
                  <a:gd name="connsiteX11" fmla="*/ 232995 w 1397940"/>
                  <a:gd name="connsiteY11" fmla="*/ 2673800 h 2673800"/>
                  <a:gd name="connsiteX12" fmla="*/ 0 w 1397940"/>
                  <a:gd name="connsiteY12" fmla="*/ 2440548 h 267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7940" h="2673800">
                    <a:moveTo>
                      <a:pt x="232504" y="2268549"/>
                    </a:moveTo>
                    <a:lnTo>
                      <a:pt x="1165912" y="2268549"/>
                    </a:lnTo>
                    <a:lnTo>
                      <a:pt x="1165912" y="412551"/>
                    </a:lnTo>
                    <a:lnTo>
                      <a:pt x="232504" y="412551"/>
                    </a:lnTo>
                    <a:close/>
                    <a:moveTo>
                      <a:pt x="0" y="2440548"/>
                    </a:moveTo>
                    <a:lnTo>
                      <a:pt x="0" y="233252"/>
                    </a:lnTo>
                    <a:cubicBezTo>
                      <a:pt x="0" y="104431"/>
                      <a:pt x="104315" y="0"/>
                      <a:pt x="232995" y="0"/>
                    </a:cubicBezTo>
                    <a:lnTo>
                      <a:pt x="1164945" y="0"/>
                    </a:lnTo>
                    <a:cubicBezTo>
                      <a:pt x="1293625" y="0"/>
                      <a:pt x="1397940" y="104431"/>
                      <a:pt x="1397940" y="233252"/>
                    </a:cubicBezTo>
                    <a:lnTo>
                      <a:pt x="1397940" y="2440548"/>
                    </a:lnTo>
                    <a:cubicBezTo>
                      <a:pt x="1397940" y="2569369"/>
                      <a:pt x="1293625" y="2673800"/>
                      <a:pt x="1164945" y="2673800"/>
                    </a:cubicBezTo>
                    <a:lnTo>
                      <a:pt x="232995" y="2673800"/>
                    </a:lnTo>
                    <a:cubicBezTo>
                      <a:pt x="104315" y="2673800"/>
                      <a:pt x="0" y="2569369"/>
                      <a:pt x="0" y="2440548"/>
                    </a:cubicBezTo>
                    <a:close/>
                  </a:path>
                </a:pathLst>
              </a:custGeom>
              <a:solidFill>
                <a:srgbClr val="FA917C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E6CDA0A-8154-BE86-6206-1E7C7F952B85}"/>
                  </a:ext>
                </a:extLst>
              </p:cNvPr>
              <p:cNvGrpSpPr/>
              <p:nvPr/>
            </p:nvGrpSpPr>
            <p:grpSpPr>
              <a:xfrm>
                <a:off x="1274210" y="2753873"/>
                <a:ext cx="2679162" cy="1417577"/>
                <a:chOff x="1274210" y="2753873"/>
                <a:chExt cx="2679162" cy="141757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78E385E-69D7-9E9D-7A50-C025803D6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5188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893AF47F-C81F-F95C-F25F-21E2A977F7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9912" y="2754130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05BAF44-612C-1929-3051-5FD044A50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7087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18A32A1-22AF-62E9-2037-99D4842F8F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5846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2C1EAF72-41BE-8A0C-06F1-B37B73408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4035" y="2754130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D12AC7C-0B01-235C-2C21-C27C890F4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3" y="3001044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6057978E-8812-FFBB-3882-481A722764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2" y="3320050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803FB1E-011F-D67E-2E5F-23C7AAB95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1" y="3640971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988754C-3B7A-5799-7856-B6F635108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0" y="3928191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3077079-96ED-1D16-FB5D-317CC3291323}"/>
                </a:ext>
              </a:extLst>
            </p:cNvPr>
            <p:cNvGrpSpPr/>
            <p:nvPr/>
          </p:nvGrpSpPr>
          <p:grpSpPr>
            <a:xfrm>
              <a:off x="6352319" y="2769417"/>
              <a:ext cx="2679154" cy="1417577"/>
              <a:chOff x="4656042" y="2769417"/>
              <a:chExt cx="2679154" cy="1417577"/>
            </a:xfrm>
          </p:grpSpPr>
          <p:pic>
            <p:nvPicPr>
              <p:cNvPr id="39" name="Picture 38" descr="Chicago skyline">
                <a:extLst>
                  <a:ext uri="{FF2B5EF4-FFF2-40B4-BE49-F238E27FC236}">
                    <a16:creationId xmlns:a16="http://schemas.microsoft.com/office/drawing/2014/main" id="{2F141BDB-BC4D-B6B0-2644-93F99154C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8376" t="45951" r="3027" b="31575"/>
              <a:stretch>
                <a:fillRect/>
              </a:stretch>
            </p:blipFill>
            <p:spPr>
              <a:xfrm>
                <a:off x="4660660" y="2778944"/>
                <a:ext cx="2670847" cy="1397940"/>
              </a:xfrm>
              <a:custGeom>
                <a:avLst/>
                <a:gdLst>
                  <a:gd name="connsiteX0" fmla="*/ 98844 w 1133061"/>
                  <a:gd name="connsiteY0" fmla="*/ 0 h 593052"/>
                  <a:gd name="connsiteX1" fmla="*/ 1034217 w 1133061"/>
                  <a:gd name="connsiteY1" fmla="*/ 0 h 593052"/>
                  <a:gd name="connsiteX2" fmla="*/ 1133061 w 1133061"/>
                  <a:gd name="connsiteY2" fmla="*/ 98844 h 593052"/>
                  <a:gd name="connsiteX3" fmla="*/ 1133061 w 1133061"/>
                  <a:gd name="connsiteY3" fmla="*/ 494208 h 593052"/>
                  <a:gd name="connsiteX4" fmla="*/ 1034217 w 1133061"/>
                  <a:gd name="connsiteY4" fmla="*/ 593052 h 593052"/>
                  <a:gd name="connsiteX5" fmla="*/ 98844 w 1133061"/>
                  <a:gd name="connsiteY5" fmla="*/ 593052 h 593052"/>
                  <a:gd name="connsiteX6" fmla="*/ 0 w 1133061"/>
                  <a:gd name="connsiteY6" fmla="*/ 494208 h 593052"/>
                  <a:gd name="connsiteX7" fmla="*/ 0 w 1133061"/>
                  <a:gd name="connsiteY7" fmla="*/ 98844 h 593052"/>
                  <a:gd name="connsiteX8" fmla="*/ 98844 w 1133061"/>
                  <a:gd name="connsiteY8" fmla="*/ 0 h 59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3061" h="593052">
                    <a:moveTo>
                      <a:pt x="98844" y="0"/>
                    </a:moveTo>
                    <a:lnTo>
                      <a:pt x="1034217" y="0"/>
                    </a:lnTo>
                    <a:cubicBezTo>
                      <a:pt x="1088807" y="0"/>
                      <a:pt x="1133061" y="44254"/>
                      <a:pt x="1133061" y="98844"/>
                    </a:cubicBezTo>
                    <a:lnTo>
                      <a:pt x="1133061" y="494208"/>
                    </a:lnTo>
                    <a:cubicBezTo>
                      <a:pt x="1133061" y="548798"/>
                      <a:pt x="1088807" y="593052"/>
                      <a:pt x="1034217" y="593052"/>
                    </a:cubicBezTo>
                    <a:lnTo>
                      <a:pt x="98844" y="593052"/>
                    </a:lnTo>
                    <a:cubicBezTo>
                      <a:pt x="44254" y="593052"/>
                      <a:pt x="0" y="548798"/>
                      <a:pt x="0" y="494208"/>
                    </a:cubicBezTo>
                    <a:lnTo>
                      <a:pt x="0" y="98844"/>
                    </a:lnTo>
                    <a:cubicBezTo>
                      <a:pt x="0" y="44254"/>
                      <a:pt x="44254" y="0"/>
                      <a:pt x="98844" y="0"/>
                    </a:cubicBez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8A33ECD-3F66-F9BA-0E08-79E19554BA9F}"/>
                  </a:ext>
                </a:extLst>
              </p:cNvPr>
              <p:cNvSpPr/>
              <p:nvPr/>
            </p:nvSpPr>
            <p:spPr>
              <a:xfrm>
                <a:off x="5501741" y="3014493"/>
                <a:ext cx="933479" cy="913698"/>
              </a:xfrm>
              <a:prstGeom prst="rect">
                <a:avLst/>
              </a:prstGeom>
              <a:solidFill>
                <a:srgbClr val="FA917C">
                  <a:alpha val="7846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1CDF4CA-3639-E919-7170-BF2E48C052D6}"/>
                  </a:ext>
                </a:extLst>
              </p:cNvPr>
              <p:cNvGrpSpPr/>
              <p:nvPr/>
            </p:nvGrpSpPr>
            <p:grpSpPr>
              <a:xfrm>
                <a:off x="4656042" y="2769417"/>
                <a:ext cx="2679154" cy="1417577"/>
                <a:chOff x="1274210" y="2753873"/>
                <a:chExt cx="2679162" cy="141757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1B47F39B-2CBF-E551-7282-02954BBDA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5188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5BF60CE-7110-629E-0277-937B382D0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9912" y="2754130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E6DF3C9-8BCA-522E-4C2D-606C67F63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7087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36AC3A2-9783-E725-CA14-022B794B6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5846" y="2753873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F06D7CA9-A89E-9AE7-0CED-E1AE1DF99B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4035" y="2754130"/>
                  <a:ext cx="0" cy="141732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EA75C4B-B53A-605B-4892-FC85826B7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3" y="3001044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5324A0B-416A-28F1-4D0E-F9A452AABF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2" y="3320050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DFDF8EC-9EB8-C197-B3CC-217EB70E1E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1" y="3640971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22B5B0B-F2C2-5349-B28B-6B73045E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74210" y="3928191"/>
                  <a:ext cx="2679159" cy="490"/>
                </a:xfrm>
                <a:prstGeom prst="lin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EF78D80-84AE-7FFD-5785-B7A3F52062AE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806324-4A0D-4F15-BDCD-F93E030306DA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03FF6A-FD1D-16B9-EDAA-5C049CD53900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EED1E4-4CDD-DE72-37ED-CA14A5EB5084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8A209DF-DD07-6DFC-B256-677782137C6A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7CE191-429B-0968-FF9C-2F7F9FE984D6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643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EE1B38-B574-2843-3DBD-9DFCEF7593D7}"/>
              </a:ext>
            </a:extLst>
          </p:cNvPr>
          <p:cNvGrpSpPr/>
          <p:nvPr/>
        </p:nvGrpSpPr>
        <p:grpSpPr>
          <a:xfrm>
            <a:off x="2978802" y="2408288"/>
            <a:ext cx="2670847" cy="1805905"/>
            <a:chOff x="1276306" y="2752184"/>
            <a:chExt cx="2670847" cy="1805905"/>
          </a:xfrm>
        </p:grpSpPr>
        <p:pic>
          <p:nvPicPr>
            <p:cNvPr id="71" name="Picture 70" descr="Chicago skyline">
              <a:extLst>
                <a:ext uri="{FF2B5EF4-FFF2-40B4-BE49-F238E27FC236}">
                  <a16:creationId xmlns:a16="http://schemas.microsoft.com/office/drawing/2014/main" id="{BB92208D-20D1-75D9-6881-0C3D62D2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1A325DE-EA8A-B6E3-A81B-ABA87FF1D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E0761105-F5B4-779A-50ED-7BFD9BCA5A8C}"/>
              </a:ext>
            </a:extLst>
          </p:cNvPr>
          <p:cNvSpPr/>
          <p:nvPr/>
        </p:nvSpPr>
        <p:spPr>
          <a:xfrm rot="5400000">
            <a:off x="7646755" y="2218292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5D0297-547E-BFF6-04AE-A7EEA14A7F5B}"/>
              </a:ext>
            </a:extLst>
          </p:cNvPr>
          <p:cNvGrpSpPr/>
          <p:nvPr/>
        </p:nvGrpSpPr>
        <p:grpSpPr>
          <a:xfrm>
            <a:off x="2230856" y="4167574"/>
            <a:ext cx="7360891" cy="985252"/>
            <a:chOff x="534579" y="4527335"/>
            <a:chExt cx="7360891" cy="98525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AE998C1-4D97-3D9F-4558-0466D1A5630D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FC5BD88-0551-9F07-8560-DD1D6411E2D0}"/>
                </a:ext>
              </a:extLst>
            </p:cNvPr>
            <p:cNvSpPr/>
            <p:nvPr/>
          </p:nvSpPr>
          <p:spPr>
            <a:xfrm rot="16200000">
              <a:off x="4090785" y="4687355"/>
              <a:ext cx="365760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0E796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ED9C18-598B-F900-33D6-370406CB3977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618FDC-5459-2DAE-6D83-9BA660C70FAE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76FA0CD-86E6-A0A3-B3EC-AF1AB1BEFD82}"/>
                </a:ext>
              </a:extLst>
            </p:cNvPr>
            <p:cNvSpPr/>
            <p:nvPr/>
          </p:nvSpPr>
          <p:spPr>
            <a:xfrm rot="16200000">
              <a:off x="3278177" y="471921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97ABDE-68E9-EC4E-C6B3-4ADB9E2CBC91}"/>
              </a:ext>
            </a:extLst>
          </p:cNvPr>
          <p:cNvGrpSpPr/>
          <p:nvPr/>
        </p:nvGrpSpPr>
        <p:grpSpPr>
          <a:xfrm>
            <a:off x="2970487" y="2394112"/>
            <a:ext cx="2679162" cy="1417577"/>
            <a:chOff x="1274210" y="2753873"/>
            <a:chExt cx="2679162" cy="1417577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13FA571-487F-9271-6362-16E253AB7310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E6CDA0A-8154-BE86-6206-1E7C7F952B85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78E385E-69D7-9E9D-7A50-C025803D6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93AF47F-C81F-F95C-F25F-21E2A977F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5BAF44-612C-1929-3051-5FD044A50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18A32A1-22AF-62E9-2037-99D4842F8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C1EAF72-41BE-8A0C-06F1-B37B73408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D12AC7C-0B01-235C-2C21-C27C890F42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57978E-8812-FFBB-3882-481A722764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803FB1E-011F-D67E-2E5F-23C7AAB954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988754C-3B7A-5799-7856-B6F6351084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077079-96ED-1D16-FB5D-317CC3291323}"/>
              </a:ext>
            </a:extLst>
          </p:cNvPr>
          <p:cNvGrpSpPr/>
          <p:nvPr/>
        </p:nvGrpSpPr>
        <p:grpSpPr>
          <a:xfrm>
            <a:off x="6352319" y="2409656"/>
            <a:ext cx="2679154" cy="1417577"/>
            <a:chOff x="4656042" y="2769417"/>
            <a:chExt cx="2679154" cy="1417577"/>
          </a:xfrm>
        </p:grpSpPr>
        <p:pic>
          <p:nvPicPr>
            <p:cNvPr id="39" name="Picture 38" descr="Chicago skyline">
              <a:extLst>
                <a:ext uri="{FF2B5EF4-FFF2-40B4-BE49-F238E27FC236}">
                  <a16:creationId xmlns:a16="http://schemas.microsoft.com/office/drawing/2014/main" id="{2F141BDB-BC4D-B6B0-2644-93F99154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A33ECD-3F66-F9BA-0E08-79E19554BA9F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CDF4CA-3639-E919-7170-BF2E48C052D6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47F39B-2CBF-E551-7282-02954BBDA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5BF60CE-7110-629E-0277-937B382D0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E6DF3C9-8BCA-522E-4C2D-606C67F63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6AC3A2-9783-E725-CA14-022B794B6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06D7CA9-A89E-9AE7-0CED-E1AE1DF99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EA75C4B-B53A-605B-4892-FC85826B7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5324A0B-416A-28F1-4D0E-F9A452AAB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DFDF8EC-9EB8-C197-B3CC-217EB70E1E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22B5B0B-F2C2-5349-B28B-6B73045ED5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676ABE-0A34-F4EF-52AB-376F0416BEAC}"/>
              </a:ext>
            </a:extLst>
          </p:cNvPr>
          <p:cNvSpPr/>
          <p:nvPr/>
        </p:nvSpPr>
        <p:spPr>
          <a:xfrm>
            <a:off x="2970487" y="1738103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Do not fetch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1DE60E-01F3-6249-36EB-2D8413ED8CA6}"/>
              </a:ext>
            </a:extLst>
          </p:cNvPr>
          <p:cNvSpPr/>
          <p:nvPr/>
        </p:nvSpPr>
        <p:spPr>
          <a:xfrm>
            <a:off x="6325292" y="1736846"/>
            <a:ext cx="2702487" cy="37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D07D0-90E2-ACCD-855B-9EA9375DE2B7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174E4C-2172-F97C-BD68-32CB687D01B8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2A024C-4D8D-DB20-3A54-C644C99890A2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26A3515-35BC-9523-C041-8A7D5A3BAD5E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EE7092-62E1-4056-2C62-054C689C23F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189EE0-02D3-0342-C0B5-CBB111B19C61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94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EE1B38-B574-2843-3DBD-9DFCEF7593D7}"/>
              </a:ext>
            </a:extLst>
          </p:cNvPr>
          <p:cNvGrpSpPr/>
          <p:nvPr/>
        </p:nvGrpSpPr>
        <p:grpSpPr>
          <a:xfrm>
            <a:off x="2978802" y="2408288"/>
            <a:ext cx="2670847" cy="1805905"/>
            <a:chOff x="1276306" y="2752184"/>
            <a:chExt cx="2670847" cy="1805905"/>
          </a:xfrm>
        </p:grpSpPr>
        <p:pic>
          <p:nvPicPr>
            <p:cNvPr id="71" name="Picture 70" descr="Chicago skyline">
              <a:extLst>
                <a:ext uri="{FF2B5EF4-FFF2-40B4-BE49-F238E27FC236}">
                  <a16:creationId xmlns:a16="http://schemas.microsoft.com/office/drawing/2014/main" id="{BB92208D-20D1-75D9-6881-0C3D62D2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1A325DE-EA8A-B6E3-A81B-ABA87FF1D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E0761105-F5B4-779A-50ED-7BFD9BCA5A8C}"/>
              </a:ext>
            </a:extLst>
          </p:cNvPr>
          <p:cNvSpPr/>
          <p:nvPr/>
        </p:nvSpPr>
        <p:spPr>
          <a:xfrm rot="5400000">
            <a:off x="7646755" y="2218292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5D0297-547E-BFF6-04AE-A7EEA14A7F5B}"/>
              </a:ext>
            </a:extLst>
          </p:cNvPr>
          <p:cNvGrpSpPr/>
          <p:nvPr/>
        </p:nvGrpSpPr>
        <p:grpSpPr>
          <a:xfrm>
            <a:off x="2230856" y="4199438"/>
            <a:ext cx="7360891" cy="953388"/>
            <a:chOff x="534579" y="4559199"/>
            <a:chExt cx="7360891" cy="95338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AE998C1-4D97-3D9F-4558-0466D1A5630D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ED9C18-598B-F900-33D6-370406CB3977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618FDC-5459-2DAE-6D83-9BA660C70FAE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76FA0CD-86E6-A0A3-B3EC-AF1AB1BEFD82}"/>
                </a:ext>
              </a:extLst>
            </p:cNvPr>
            <p:cNvSpPr/>
            <p:nvPr/>
          </p:nvSpPr>
          <p:spPr>
            <a:xfrm rot="16200000">
              <a:off x="3278177" y="471921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97ABDE-68E9-EC4E-C6B3-4ADB9E2CBC91}"/>
              </a:ext>
            </a:extLst>
          </p:cNvPr>
          <p:cNvGrpSpPr/>
          <p:nvPr/>
        </p:nvGrpSpPr>
        <p:grpSpPr>
          <a:xfrm>
            <a:off x="2970487" y="2394112"/>
            <a:ext cx="2679162" cy="1417577"/>
            <a:chOff x="1274210" y="2753873"/>
            <a:chExt cx="2679162" cy="1417577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13FA571-487F-9271-6362-16E253AB7310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E6CDA0A-8154-BE86-6206-1E7C7F952B85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78E385E-69D7-9E9D-7A50-C025803D6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93AF47F-C81F-F95C-F25F-21E2A977F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5BAF44-612C-1929-3051-5FD044A50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18A32A1-22AF-62E9-2037-99D4842F8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C1EAF72-41BE-8A0C-06F1-B37B73408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D12AC7C-0B01-235C-2C21-C27C890F42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57978E-8812-FFBB-3882-481A722764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803FB1E-011F-D67E-2E5F-23C7AAB954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988754C-3B7A-5799-7856-B6F6351084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077079-96ED-1D16-FB5D-317CC3291323}"/>
              </a:ext>
            </a:extLst>
          </p:cNvPr>
          <p:cNvGrpSpPr/>
          <p:nvPr/>
        </p:nvGrpSpPr>
        <p:grpSpPr>
          <a:xfrm>
            <a:off x="6352319" y="2409656"/>
            <a:ext cx="2679154" cy="1417577"/>
            <a:chOff x="4656042" y="2769417"/>
            <a:chExt cx="2679154" cy="1417577"/>
          </a:xfrm>
        </p:grpSpPr>
        <p:pic>
          <p:nvPicPr>
            <p:cNvPr id="39" name="Picture 38" descr="Chicago skyline">
              <a:extLst>
                <a:ext uri="{FF2B5EF4-FFF2-40B4-BE49-F238E27FC236}">
                  <a16:creationId xmlns:a16="http://schemas.microsoft.com/office/drawing/2014/main" id="{2F141BDB-BC4D-B6B0-2644-93F99154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A33ECD-3F66-F9BA-0E08-79E19554BA9F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CDF4CA-3639-E919-7170-BF2E48C052D6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47F39B-2CBF-E551-7282-02954BBDA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5BF60CE-7110-629E-0277-937B382D0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E6DF3C9-8BCA-522E-4C2D-606C67F63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6AC3A2-9783-E725-CA14-022B794B6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06D7CA9-A89E-9AE7-0CED-E1AE1DF99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EA75C4B-B53A-605B-4892-FC85826B7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5324A0B-416A-28F1-4D0E-F9A452AAB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DFDF8EC-9EB8-C197-B3CC-217EB70E1E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22B5B0B-F2C2-5349-B28B-6B73045ED5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676ABE-0A34-F4EF-52AB-376F0416BEAC}"/>
              </a:ext>
            </a:extLst>
          </p:cNvPr>
          <p:cNvSpPr/>
          <p:nvPr/>
        </p:nvSpPr>
        <p:spPr>
          <a:xfrm>
            <a:off x="2970487" y="1738103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Do not fetch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1DE60E-01F3-6249-36EB-2D8413ED8CA6}"/>
              </a:ext>
            </a:extLst>
          </p:cNvPr>
          <p:cNvSpPr/>
          <p:nvPr/>
        </p:nvSpPr>
        <p:spPr>
          <a:xfrm>
            <a:off x="6325292" y="1736846"/>
            <a:ext cx="2702487" cy="37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D5CDC2-A19E-FE7F-B131-FB9BA58D1E67}"/>
              </a:ext>
            </a:extLst>
          </p:cNvPr>
          <p:cNvCxnSpPr>
            <a:cxnSpLocks/>
          </p:cNvCxnSpPr>
          <p:nvPr/>
        </p:nvCxnSpPr>
        <p:spPr>
          <a:xfrm flipH="1">
            <a:off x="5976956" y="3813931"/>
            <a:ext cx="1699579" cy="3534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35DEBD-FB58-ED57-95C0-1F7A744D7126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69C71-159E-B094-E8CF-00EFF81A2226}"/>
              </a:ext>
            </a:extLst>
          </p:cNvPr>
          <p:cNvSpPr/>
          <p:nvPr/>
        </p:nvSpPr>
        <p:spPr>
          <a:xfrm rot="16200000">
            <a:off x="5787062" y="4327594"/>
            <a:ext cx="36576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0E79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752CF-B2EF-71B2-4F40-55BDC02D2AE1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40F064-9F0D-C0B9-C58C-48C1C6D994A5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8C105D-D225-00A9-2912-7B634217F01B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77EFEEC-1000-29ED-551C-A81956EC8229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F1EF94-CAD1-5829-9D81-3DEF7C06B4E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93A5D8A-CF95-E4F6-8AA7-697767331B74}"/>
              </a:ext>
            </a:extLst>
          </p:cNvPr>
          <p:cNvSpPr/>
          <p:nvPr/>
        </p:nvSpPr>
        <p:spPr>
          <a:xfrm rot="16200000">
            <a:off x="4978386" y="4354576"/>
            <a:ext cx="365760" cy="45719"/>
          </a:xfrm>
          <a:prstGeom prst="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>
              <a:solidFill>
                <a:srgbClr val="90E79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7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4.44444E-6 L 0.06614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EE1B38-B574-2843-3DBD-9DFCEF7593D7}"/>
              </a:ext>
            </a:extLst>
          </p:cNvPr>
          <p:cNvGrpSpPr/>
          <p:nvPr/>
        </p:nvGrpSpPr>
        <p:grpSpPr>
          <a:xfrm>
            <a:off x="2978802" y="2408288"/>
            <a:ext cx="2670847" cy="1805905"/>
            <a:chOff x="1276306" y="2752184"/>
            <a:chExt cx="2670847" cy="1805905"/>
          </a:xfrm>
        </p:grpSpPr>
        <p:pic>
          <p:nvPicPr>
            <p:cNvPr id="71" name="Picture 70" descr="Chicago skyline">
              <a:extLst>
                <a:ext uri="{FF2B5EF4-FFF2-40B4-BE49-F238E27FC236}">
                  <a16:creationId xmlns:a16="http://schemas.microsoft.com/office/drawing/2014/main" id="{BB92208D-20D1-75D9-6881-0C3D62D2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1276306" y="275218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1A325DE-EA8A-B6E3-A81B-ABA87FF1D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16667" y="4175747"/>
              <a:ext cx="844896" cy="38234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E0761105-F5B4-779A-50ED-7BFD9BCA5A8C}"/>
              </a:ext>
            </a:extLst>
          </p:cNvPr>
          <p:cNvSpPr/>
          <p:nvPr/>
        </p:nvSpPr>
        <p:spPr>
          <a:xfrm rot="5400000">
            <a:off x="7646755" y="2218292"/>
            <a:ext cx="199016" cy="3599522"/>
          </a:xfrm>
          <a:prstGeom prst="leftBrace">
            <a:avLst>
              <a:gd name="adj1" fmla="val 118888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5D0297-547E-BFF6-04AE-A7EEA14A7F5B}"/>
              </a:ext>
            </a:extLst>
          </p:cNvPr>
          <p:cNvGrpSpPr/>
          <p:nvPr/>
        </p:nvGrpSpPr>
        <p:grpSpPr>
          <a:xfrm>
            <a:off x="2230856" y="4199438"/>
            <a:ext cx="7360891" cy="953388"/>
            <a:chOff x="534579" y="4559199"/>
            <a:chExt cx="7360891" cy="95338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AE998C1-4D97-3D9F-4558-0466D1A5630D}"/>
                </a:ext>
              </a:extLst>
            </p:cNvPr>
            <p:cNvSpPr/>
            <p:nvPr/>
          </p:nvSpPr>
          <p:spPr>
            <a:xfrm>
              <a:off x="534579" y="4703428"/>
              <a:ext cx="7360891" cy="488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ED9C18-598B-F900-33D6-370406CB3977}"/>
                </a:ext>
              </a:extLst>
            </p:cNvPr>
            <p:cNvSpPr txBox="1"/>
            <p:nvPr/>
          </p:nvSpPr>
          <p:spPr>
            <a:xfrm>
              <a:off x="3585755" y="4927812"/>
              <a:ext cx="1330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Chunk </a:t>
              </a:r>
            </a:p>
            <a:p>
              <a:pPr algn="ctr"/>
              <a:r>
                <a:rPr lang="en-US" sz="1600" dirty="0">
                  <a:latin typeface="Rockwell" panose="02060603020205020403" pitchFamily="18" charset="77"/>
                </a:rPr>
                <a:t>boundary </a:t>
              </a:r>
              <a:endParaRPr lang="en-US" sz="1600" baseline="-25000" dirty="0">
                <a:latin typeface="Rockwell" panose="02060603020205020403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618FDC-5459-2DAE-6D83-9BA660C70FAE}"/>
                </a:ext>
              </a:extLst>
            </p:cNvPr>
            <p:cNvSpPr txBox="1"/>
            <p:nvPr/>
          </p:nvSpPr>
          <p:spPr>
            <a:xfrm>
              <a:off x="2334415" y="4958056"/>
              <a:ext cx="1460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Rockwell" panose="02060603020205020403" pitchFamily="18" charset="77"/>
                </a:rPr>
                <a:t>playback (t</a:t>
              </a:r>
              <a:r>
                <a:rPr lang="en-US" sz="1600" baseline="-25000" dirty="0">
                  <a:latin typeface="Rockwell" panose="02060603020205020403" pitchFamily="18" charset="77"/>
                </a:rPr>
                <a:t>°</a:t>
              </a:r>
              <a:r>
                <a:rPr lang="en-US" sz="1600" dirty="0">
                  <a:latin typeface="Rockwell" panose="02060603020205020403" pitchFamily="18" charset="77"/>
                </a:rPr>
                <a:t>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76FA0CD-86E6-A0A3-B3EC-AF1AB1BEFD82}"/>
                </a:ext>
              </a:extLst>
            </p:cNvPr>
            <p:cNvSpPr/>
            <p:nvPr/>
          </p:nvSpPr>
          <p:spPr>
            <a:xfrm rot="16200000">
              <a:off x="3278177" y="4719219"/>
              <a:ext cx="36576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F8A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97ABDE-68E9-EC4E-C6B3-4ADB9E2CBC91}"/>
              </a:ext>
            </a:extLst>
          </p:cNvPr>
          <p:cNvGrpSpPr/>
          <p:nvPr/>
        </p:nvGrpSpPr>
        <p:grpSpPr>
          <a:xfrm>
            <a:off x="2970487" y="2394112"/>
            <a:ext cx="2679162" cy="1417577"/>
            <a:chOff x="1274210" y="2753873"/>
            <a:chExt cx="2679162" cy="1417577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13FA571-487F-9271-6362-16E253AB7310}"/>
                </a:ext>
              </a:extLst>
            </p:cNvPr>
            <p:cNvSpPr/>
            <p:nvPr/>
          </p:nvSpPr>
          <p:spPr>
            <a:xfrm rot="5400000">
              <a:off x="1917500" y="2130609"/>
              <a:ext cx="1397940" cy="2673800"/>
            </a:xfrm>
            <a:custGeom>
              <a:avLst/>
              <a:gdLst>
                <a:gd name="connsiteX0" fmla="*/ 232504 w 1397940"/>
                <a:gd name="connsiteY0" fmla="*/ 2268549 h 2673800"/>
                <a:gd name="connsiteX1" fmla="*/ 1165912 w 1397940"/>
                <a:gd name="connsiteY1" fmla="*/ 2268549 h 2673800"/>
                <a:gd name="connsiteX2" fmla="*/ 1165912 w 1397940"/>
                <a:gd name="connsiteY2" fmla="*/ 412551 h 2673800"/>
                <a:gd name="connsiteX3" fmla="*/ 232504 w 1397940"/>
                <a:gd name="connsiteY3" fmla="*/ 412551 h 2673800"/>
                <a:gd name="connsiteX4" fmla="*/ 0 w 1397940"/>
                <a:gd name="connsiteY4" fmla="*/ 2440548 h 2673800"/>
                <a:gd name="connsiteX5" fmla="*/ 0 w 1397940"/>
                <a:gd name="connsiteY5" fmla="*/ 233252 h 2673800"/>
                <a:gd name="connsiteX6" fmla="*/ 232995 w 1397940"/>
                <a:gd name="connsiteY6" fmla="*/ 0 h 2673800"/>
                <a:gd name="connsiteX7" fmla="*/ 1164945 w 1397940"/>
                <a:gd name="connsiteY7" fmla="*/ 0 h 2673800"/>
                <a:gd name="connsiteX8" fmla="*/ 1397940 w 1397940"/>
                <a:gd name="connsiteY8" fmla="*/ 233252 h 2673800"/>
                <a:gd name="connsiteX9" fmla="*/ 1397940 w 1397940"/>
                <a:gd name="connsiteY9" fmla="*/ 2440548 h 2673800"/>
                <a:gd name="connsiteX10" fmla="*/ 1164945 w 1397940"/>
                <a:gd name="connsiteY10" fmla="*/ 2673800 h 2673800"/>
                <a:gd name="connsiteX11" fmla="*/ 232995 w 1397940"/>
                <a:gd name="connsiteY11" fmla="*/ 2673800 h 2673800"/>
                <a:gd name="connsiteX12" fmla="*/ 0 w 1397940"/>
                <a:gd name="connsiteY12" fmla="*/ 2440548 h 267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940" h="2673800">
                  <a:moveTo>
                    <a:pt x="232504" y="2268549"/>
                  </a:moveTo>
                  <a:lnTo>
                    <a:pt x="1165912" y="2268549"/>
                  </a:lnTo>
                  <a:lnTo>
                    <a:pt x="1165912" y="412551"/>
                  </a:lnTo>
                  <a:lnTo>
                    <a:pt x="232504" y="412551"/>
                  </a:lnTo>
                  <a:close/>
                  <a:moveTo>
                    <a:pt x="0" y="2440548"/>
                  </a:moveTo>
                  <a:lnTo>
                    <a:pt x="0" y="233252"/>
                  </a:lnTo>
                  <a:cubicBezTo>
                    <a:pt x="0" y="104431"/>
                    <a:pt x="104315" y="0"/>
                    <a:pt x="232995" y="0"/>
                  </a:cubicBezTo>
                  <a:lnTo>
                    <a:pt x="1164945" y="0"/>
                  </a:lnTo>
                  <a:cubicBezTo>
                    <a:pt x="1293625" y="0"/>
                    <a:pt x="1397940" y="104431"/>
                    <a:pt x="1397940" y="233252"/>
                  </a:cubicBezTo>
                  <a:lnTo>
                    <a:pt x="1397940" y="2440548"/>
                  </a:lnTo>
                  <a:cubicBezTo>
                    <a:pt x="1397940" y="2569369"/>
                    <a:pt x="1293625" y="2673800"/>
                    <a:pt x="1164945" y="2673800"/>
                  </a:cubicBezTo>
                  <a:lnTo>
                    <a:pt x="232995" y="2673800"/>
                  </a:lnTo>
                  <a:cubicBezTo>
                    <a:pt x="104315" y="2673800"/>
                    <a:pt x="0" y="2569369"/>
                    <a:pt x="0" y="2440548"/>
                  </a:cubicBezTo>
                  <a:close/>
                </a:path>
              </a:pathLst>
            </a:custGeom>
            <a:solidFill>
              <a:srgbClr val="FA917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E6CDA0A-8154-BE86-6206-1E7C7F952B85}"/>
                </a:ext>
              </a:extLst>
            </p:cNvPr>
            <p:cNvGrpSpPr/>
            <p:nvPr/>
          </p:nvGrpSpPr>
          <p:grpSpPr>
            <a:xfrm>
              <a:off x="1274210" y="2753873"/>
              <a:ext cx="2679162" cy="1417577"/>
              <a:chOff x="1274210" y="2753873"/>
              <a:chExt cx="2679162" cy="141757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78E385E-69D7-9E9D-7A50-C025803D6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93AF47F-C81F-F95C-F25F-21E2A977F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5BAF44-612C-1929-3051-5FD044A50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18A32A1-22AF-62E9-2037-99D4842F8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C1EAF72-41BE-8A0C-06F1-B37B73408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D12AC7C-0B01-235C-2C21-C27C890F42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57978E-8812-FFBB-3882-481A722764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803FB1E-011F-D67E-2E5F-23C7AAB954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988754C-3B7A-5799-7856-B6F6351084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077079-96ED-1D16-FB5D-317CC3291323}"/>
              </a:ext>
            </a:extLst>
          </p:cNvPr>
          <p:cNvGrpSpPr/>
          <p:nvPr/>
        </p:nvGrpSpPr>
        <p:grpSpPr>
          <a:xfrm>
            <a:off x="6352319" y="2409656"/>
            <a:ext cx="2679154" cy="1417577"/>
            <a:chOff x="4656042" y="2769417"/>
            <a:chExt cx="2679154" cy="1417577"/>
          </a:xfrm>
        </p:grpSpPr>
        <p:pic>
          <p:nvPicPr>
            <p:cNvPr id="39" name="Picture 38" descr="Chicago skyline">
              <a:extLst>
                <a:ext uri="{FF2B5EF4-FFF2-40B4-BE49-F238E27FC236}">
                  <a16:creationId xmlns:a16="http://schemas.microsoft.com/office/drawing/2014/main" id="{2F141BDB-BC4D-B6B0-2644-93F99154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76" t="45951" r="3027" b="31575"/>
            <a:stretch>
              <a:fillRect/>
            </a:stretch>
          </p:blipFill>
          <p:spPr>
            <a:xfrm>
              <a:off x="4660660" y="2778944"/>
              <a:ext cx="2670847" cy="1397940"/>
            </a:xfrm>
            <a:custGeom>
              <a:avLst/>
              <a:gdLst>
                <a:gd name="connsiteX0" fmla="*/ 98844 w 1133061"/>
                <a:gd name="connsiteY0" fmla="*/ 0 h 593052"/>
                <a:gd name="connsiteX1" fmla="*/ 1034217 w 1133061"/>
                <a:gd name="connsiteY1" fmla="*/ 0 h 593052"/>
                <a:gd name="connsiteX2" fmla="*/ 1133061 w 1133061"/>
                <a:gd name="connsiteY2" fmla="*/ 98844 h 593052"/>
                <a:gd name="connsiteX3" fmla="*/ 1133061 w 1133061"/>
                <a:gd name="connsiteY3" fmla="*/ 494208 h 593052"/>
                <a:gd name="connsiteX4" fmla="*/ 1034217 w 1133061"/>
                <a:gd name="connsiteY4" fmla="*/ 593052 h 593052"/>
                <a:gd name="connsiteX5" fmla="*/ 98844 w 1133061"/>
                <a:gd name="connsiteY5" fmla="*/ 593052 h 593052"/>
                <a:gd name="connsiteX6" fmla="*/ 0 w 1133061"/>
                <a:gd name="connsiteY6" fmla="*/ 494208 h 593052"/>
                <a:gd name="connsiteX7" fmla="*/ 0 w 1133061"/>
                <a:gd name="connsiteY7" fmla="*/ 98844 h 593052"/>
                <a:gd name="connsiteX8" fmla="*/ 98844 w 1133061"/>
                <a:gd name="connsiteY8" fmla="*/ 0 h 59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061" h="593052">
                  <a:moveTo>
                    <a:pt x="98844" y="0"/>
                  </a:moveTo>
                  <a:lnTo>
                    <a:pt x="1034217" y="0"/>
                  </a:lnTo>
                  <a:cubicBezTo>
                    <a:pt x="1088807" y="0"/>
                    <a:pt x="1133061" y="44254"/>
                    <a:pt x="1133061" y="98844"/>
                  </a:cubicBezTo>
                  <a:lnTo>
                    <a:pt x="1133061" y="494208"/>
                  </a:lnTo>
                  <a:cubicBezTo>
                    <a:pt x="1133061" y="548798"/>
                    <a:pt x="1088807" y="593052"/>
                    <a:pt x="1034217" y="593052"/>
                  </a:cubicBezTo>
                  <a:lnTo>
                    <a:pt x="98844" y="593052"/>
                  </a:lnTo>
                  <a:cubicBezTo>
                    <a:pt x="44254" y="593052"/>
                    <a:pt x="0" y="548798"/>
                    <a:pt x="0" y="494208"/>
                  </a:cubicBezTo>
                  <a:lnTo>
                    <a:pt x="0" y="98844"/>
                  </a:lnTo>
                  <a:cubicBezTo>
                    <a:pt x="0" y="44254"/>
                    <a:pt x="44254" y="0"/>
                    <a:pt x="98844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A33ECD-3F66-F9BA-0E08-79E19554BA9F}"/>
                </a:ext>
              </a:extLst>
            </p:cNvPr>
            <p:cNvSpPr/>
            <p:nvPr/>
          </p:nvSpPr>
          <p:spPr>
            <a:xfrm>
              <a:off x="5501741" y="3014493"/>
              <a:ext cx="933479" cy="913698"/>
            </a:xfrm>
            <a:prstGeom prst="rect">
              <a:avLst/>
            </a:prstGeom>
            <a:solidFill>
              <a:srgbClr val="FA917C">
                <a:alpha val="784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CDF4CA-3639-E919-7170-BF2E48C052D6}"/>
                </a:ext>
              </a:extLst>
            </p:cNvPr>
            <p:cNvGrpSpPr/>
            <p:nvPr/>
          </p:nvGrpSpPr>
          <p:grpSpPr>
            <a:xfrm>
              <a:off x="4656042" y="2769417"/>
              <a:ext cx="2679154" cy="1417577"/>
              <a:chOff x="1274210" y="2753873"/>
              <a:chExt cx="2679162" cy="141757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47F39B-2CBF-E551-7282-02954BBDA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5188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5BF60CE-7110-629E-0277-937B382D0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912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E6DF3C9-8BCA-522E-4C2D-606C67F63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087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6AC3A2-9783-E725-CA14-022B794B6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846" y="2753873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06D7CA9-A89E-9AE7-0CED-E1AE1DF99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4035" y="2754130"/>
                <a:ext cx="0" cy="141732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EA75C4B-B53A-605B-4892-FC85826B7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3" y="3001044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5324A0B-416A-28F1-4D0E-F9A452AABF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2" y="3320050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DFDF8EC-9EB8-C197-B3CC-217EB70E1E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1" y="364097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22B5B0B-F2C2-5349-B28B-6B73045ED5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74210" y="3928191"/>
                <a:ext cx="2679159" cy="49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676ABE-0A34-F4EF-52AB-376F0416BEAC}"/>
              </a:ext>
            </a:extLst>
          </p:cNvPr>
          <p:cNvSpPr/>
          <p:nvPr/>
        </p:nvSpPr>
        <p:spPr>
          <a:xfrm>
            <a:off x="2970487" y="1738103"/>
            <a:ext cx="2670048" cy="379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Do not fetch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1DE60E-01F3-6249-36EB-2D8413ED8CA6}"/>
              </a:ext>
            </a:extLst>
          </p:cNvPr>
          <p:cNvSpPr/>
          <p:nvPr/>
        </p:nvSpPr>
        <p:spPr>
          <a:xfrm>
            <a:off x="6325292" y="1736846"/>
            <a:ext cx="2702487" cy="378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Fetch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D5CDC2-A19E-FE7F-B131-FB9BA58D1E67}"/>
              </a:ext>
            </a:extLst>
          </p:cNvPr>
          <p:cNvCxnSpPr>
            <a:cxnSpLocks/>
          </p:cNvCxnSpPr>
          <p:nvPr/>
        </p:nvCxnSpPr>
        <p:spPr>
          <a:xfrm flipH="1">
            <a:off x="5976956" y="3813931"/>
            <a:ext cx="1699579" cy="3534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35DEBD-FB58-ED57-95C0-1F7A744D7126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Proactive skipping with Dragonfly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5A71C3-D47F-54C2-63ED-B24636B14BE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88AC064-5D44-8BA8-2BDD-E9C17339838A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02BB19C-9A46-6B28-F604-2A97BA7DB382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3D277F-9A16-7674-B706-48BEDD8674F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4F082-E021-FC0F-65AB-A9AEBC94DA6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10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C8B7E4-3A8B-6223-B980-108A23DD9C05}"/>
              </a:ext>
            </a:extLst>
          </p:cNvPr>
          <p:cNvSpPr/>
          <p:nvPr/>
        </p:nvSpPr>
        <p:spPr>
          <a:xfrm>
            <a:off x="3121143" y="5302957"/>
            <a:ext cx="4740032" cy="854956"/>
          </a:xfrm>
          <a:prstGeom prst="roundRect">
            <a:avLst/>
          </a:prstGeom>
          <a:solidFill>
            <a:srgbClr val="90E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Rockwell" panose="02060603020205020403" pitchFamily="18" charset="77"/>
              </a:rPr>
              <a:t>High  perceptual quality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Rockwell" panose="02060603020205020403" pitchFamily="18" charset="77"/>
              </a:rPr>
              <a:t>and interactive user experience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44D68-2069-3179-61A0-DD13256D723A}"/>
              </a:ext>
            </a:extLst>
          </p:cNvPr>
          <p:cNvSpPr/>
          <p:nvPr/>
        </p:nvSpPr>
        <p:spPr>
          <a:xfrm rot="16200000">
            <a:off x="5787062" y="4327594"/>
            <a:ext cx="36576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0E79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A5D8A-CF95-E4F6-8AA7-697767331B74}"/>
              </a:ext>
            </a:extLst>
          </p:cNvPr>
          <p:cNvSpPr/>
          <p:nvPr/>
        </p:nvSpPr>
        <p:spPr>
          <a:xfrm rot="16200000">
            <a:off x="5783621" y="4332056"/>
            <a:ext cx="365760" cy="45719"/>
          </a:xfrm>
          <a:prstGeom prst="rect">
            <a:avLst/>
          </a:prstGeom>
          <a:solidFill>
            <a:srgbClr val="FA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>
              <a:solidFill>
                <a:srgbClr val="90E79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37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Utility-driven model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DEEA16-F6FF-39F7-0CB8-2C9FC4C7E4D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5B933A-715C-AAFD-C79F-7430574B018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3D4C0-491D-ADD9-6AC9-A9E20EDABC2D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B5FBD8-41DB-22B5-C535-397B4E04E3F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03EB2-EEEE-A78B-8F27-6B8D8CBA481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11</a:t>
              </a:r>
            </a:p>
          </p:txBody>
        </p:sp>
      </p:grpSp>
      <p:graphicFrame>
        <p:nvGraphicFramePr>
          <p:cNvPr id="70" name="Table 70">
            <a:extLst>
              <a:ext uri="{FF2B5EF4-FFF2-40B4-BE49-F238E27FC236}">
                <a16:creationId xmlns:a16="http://schemas.microsoft.com/office/drawing/2014/main" id="{4E4B0C0D-1991-0230-E5E2-442868397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152642"/>
              </p:ext>
            </p:extLst>
          </p:nvPr>
        </p:nvGraphicFramePr>
        <p:xfrm>
          <a:off x="2228682" y="3311054"/>
          <a:ext cx="7566325" cy="162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025">
                  <a:extLst>
                    <a:ext uri="{9D8B030D-6E8A-4147-A177-3AD203B41FA5}">
                      <a16:colId xmlns:a16="http://schemas.microsoft.com/office/drawing/2014/main" val="131556822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43167711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34650596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93324454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3116666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6163686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7602559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8004337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898057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071826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55576862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4202607713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1191979426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9369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9866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99945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8692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A3A40AA-F7A2-440D-F0CA-8484B2C28EE2}"/>
              </a:ext>
            </a:extLst>
          </p:cNvPr>
          <p:cNvSpPr txBox="1"/>
          <p:nvPr/>
        </p:nvSpPr>
        <p:spPr>
          <a:xfrm rot="16200000">
            <a:off x="1450492" y="3940457"/>
            <a:ext cx="9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Tile(i)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78C193-9267-9DA2-E7B7-F41680B4B4DB}"/>
              </a:ext>
            </a:extLst>
          </p:cNvPr>
          <p:cNvSpPr txBox="1"/>
          <p:nvPr/>
        </p:nvSpPr>
        <p:spPr>
          <a:xfrm>
            <a:off x="5520994" y="5070752"/>
            <a:ext cx="114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Frame(f)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25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Utility-driven model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DEEA16-F6FF-39F7-0CB8-2C9FC4C7E4D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5B933A-715C-AAFD-C79F-7430574B018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3D4C0-491D-ADD9-6AC9-A9E20EDABC2D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B5FBD8-41DB-22B5-C535-397B4E04E3F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03EB2-EEEE-A78B-8F27-6B8D8CBA481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11</a:t>
              </a:r>
            </a:p>
          </p:txBody>
        </p:sp>
      </p:grpSp>
      <p:graphicFrame>
        <p:nvGraphicFramePr>
          <p:cNvPr id="70" name="Table 70">
            <a:extLst>
              <a:ext uri="{FF2B5EF4-FFF2-40B4-BE49-F238E27FC236}">
                <a16:creationId xmlns:a16="http://schemas.microsoft.com/office/drawing/2014/main" id="{4E4B0C0D-1991-0230-E5E2-442868397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68653"/>
              </p:ext>
            </p:extLst>
          </p:nvPr>
        </p:nvGraphicFramePr>
        <p:xfrm>
          <a:off x="2228682" y="3311054"/>
          <a:ext cx="7566325" cy="162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025">
                  <a:extLst>
                    <a:ext uri="{9D8B030D-6E8A-4147-A177-3AD203B41FA5}">
                      <a16:colId xmlns:a16="http://schemas.microsoft.com/office/drawing/2014/main" val="131556822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43167711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34650596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93324454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3116666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6163686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7602559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8004337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898057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071826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55576862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4202607713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1191979426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9369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9866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99945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8692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A3A40AA-F7A2-440D-F0CA-8484B2C28EE2}"/>
              </a:ext>
            </a:extLst>
          </p:cNvPr>
          <p:cNvSpPr txBox="1"/>
          <p:nvPr/>
        </p:nvSpPr>
        <p:spPr>
          <a:xfrm rot="16200000">
            <a:off x="1450492" y="3940457"/>
            <a:ext cx="9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Tile(i)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78C193-9267-9DA2-E7B7-F41680B4B4DB}"/>
              </a:ext>
            </a:extLst>
          </p:cNvPr>
          <p:cNvSpPr txBox="1"/>
          <p:nvPr/>
        </p:nvSpPr>
        <p:spPr>
          <a:xfrm>
            <a:off x="5520994" y="5070752"/>
            <a:ext cx="114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Frame(f)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CF69E46-B659-AAD2-8C2E-275B6598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70527"/>
              </p:ext>
            </p:extLst>
          </p:nvPr>
        </p:nvGraphicFramePr>
        <p:xfrm>
          <a:off x="10142106" y="3311054"/>
          <a:ext cx="586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37">
                  <a:extLst>
                    <a:ext uri="{9D8B030D-6E8A-4147-A177-3AD203B41FA5}">
                      <a16:colId xmlns:a16="http://schemas.microsoft.com/office/drawing/2014/main" val="3550254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8055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709DA7-C47D-0160-AE8B-1D498CBDC77D}"/>
              </a:ext>
            </a:extLst>
          </p:cNvPr>
          <p:cNvSpPr txBox="1"/>
          <p:nvPr/>
        </p:nvSpPr>
        <p:spPr>
          <a:xfrm>
            <a:off x="10728543" y="3278749"/>
            <a:ext cx="119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Relevant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541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icago skyline">
            <a:extLst>
              <a:ext uri="{FF2B5EF4-FFF2-40B4-BE49-F238E27FC236}">
                <a16:creationId xmlns:a16="http://schemas.microsoft.com/office/drawing/2014/main" id="{8D121961-9EBA-2EE2-C747-CF2E723A2E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0"/>
          <a:stretch>
            <a:fillRect/>
          </a:stretch>
        </p:blipFill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3903E90-6165-AA3D-1DDD-1CAE2BBCD870}"/>
              </a:ext>
            </a:extLst>
          </p:cNvPr>
          <p:cNvSpPr/>
          <p:nvPr/>
        </p:nvSpPr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35" descr="Avatar Male">
                <a:extLst>
                  <a:ext uri="{FF2B5EF4-FFF2-40B4-BE49-F238E27FC236}">
                    <a16:creationId xmlns:a16="http://schemas.microsoft.com/office/drawing/2014/main" id="{F3E7B81B-4B66-9F64-02EA-74A7361A606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54506042"/>
                  </p:ext>
                </p:extLst>
              </p:nvPr>
            </p:nvGraphicFramePr>
            <p:xfrm>
              <a:off x="4836621" y="4370133"/>
              <a:ext cx="2375778" cy="16317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75778" cy="1631799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27567" dy="-30585718" dz="-2589554"/>
                    <am3d:scale>
                      <am3d:sx n="1000000" d="1000000"/>
                      <am3d:sy n="1000000" d="1000000"/>
                      <am3d:sz n="1000000" d="1000000"/>
                    </am3d:scale>
                    <am3d:rot ax="7902757" ay="-28373" az="-10769830"/>
                    <am3d:postTrans dx="0" dy="10800000" dz="720000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35" descr="Avatar Male">
                <a:extLst>
                  <a:ext uri="{FF2B5EF4-FFF2-40B4-BE49-F238E27FC236}">
                    <a16:creationId xmlns:a16="http://schemas.microsoft.com/office/drawing/2014/main" id="{F3E7B81B-4B66-9F64-02EA-74A7361A60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6621" y="4370133"/>
                <a:ext cx="2375778" cy="1631799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E980481-65B9-73ED-3FC3-8FF44D190CF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video versus 360° video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08B84-1C22-0B16-57BF-96F8297A4FD1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81997B-BE08-4373-AFFE-B16FEFF6DC1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EA20AA-A558-32E2-6CFF-19943B29846F}"/>
              </a:ext>
            </a:extLst>
          </p:cNvPr>
          <p:cNvSpPr/>
          <p:nvPr/>
        </p:nvSpPr>
        <p:spPr>
          <a:xfrm>
            <a:off x="3904570" y="1062291"/>
            <a:ext cx="4365244" cy="805741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Passively consuming content</a:t>
            </a:r>
          </a:p>
        </p:txBody>
      </p:sp>
      <p:pic>
        <p:nvPicPr>
          <p:cNvPr id="2" name="Picture 1" descr="Chicago skyline">
            <a:extLst>
              <a:ext uri="{FF2B5EF4-FFF2-40B4-BE49-F238E27FC236}">
                <a16:creationId xmlns:a16="http://schemas.microsoft.com/office/drawing/2014/main" id="{11CD8E6D-1DC0-835D-287E-14E1986274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65" t="57818" r="33832" b="17800"/>
          <a:stretch>
            <a:fillRect/>
          </a:stretch>
        </p:blipFill>
        <p:spPr>
          <a:xfrm>
            <a:off x="4802460" y="2851078"/>
            <a:ext cx="2660904" cy="1371600"/>
          </a:xfrm>
          <a:custGeom>
            <a:avLst/>
            <a:gdLst>
              <a:gd name="connsiteX0" fmla="*/ 228605 w 2660904"/>
              <a:gd name="connsiteY0" fmla="*/ 0 h 1371600"/>
              <a:gd name="connsiteX1" fmla="*/ 2432299 w 2660904"/>
              <a:gd name="connsiteY1" fmla="*/ 0 h 1371600"/>
              <a:gd name="connsiteX2" fmla="*/ 2660904 w 2660904"/>
              <a:gd name="connsiteY2" fmla="*/ 228605 h 1371600"/>
              <a:gd name="connsiteX3" fmla="*/ 2660904 w 2660904"/>
              <a:gd name="connsiteY3" fmla="*/ 1142995 h 1371600"/>
              <a:gd name="connsiteX4" fmla="*/ 2432299 w 2660904"/>
              <a:gd name="connsiteY4" fmla="*/ 1371600 h 1371600"/>
              <a:gd name="connsiteX5" fmla="*/ 228605 w 2660904"/>
              <a:gd name="connsiteY5" fmla="*/ 1371600 h 1371600"/>
              <a:gd name="connsiteX6" fmla="*/ 0 w 2660904"/>
              <a:gd name="connsiteY6" fmla="*/ 1142995 h 1371600"/>
              <a:gd name="connsiteX7" fmla="*/ 0 w 2660904"/>
              <a:gd name="connsiteY7" fmla="*/ 228605 h 1371600"/>
              <a:gd name="connsiteX8" fmla="*/ 228605 w 2660904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904" h="1371600">
                <a:moveTo>
                  <a:pt x="228605" y="0"/>
                </a:moveTo>
                <a:lnTo>
                  <a:pt x="2432299" y="0"/>
                </a:lnTo>
                <a:cubicBezTo>
                  <a:pt x="2558554" y="0"/>
                  <a:pt x="2660904" y="102350"/>
                  <a:pt x="2660904" y="228605"/>
                </a:cubicBezTo>
                <a:lnTo>
                  <a:pt x="2660904" y="1142995"/>
                </a:lnTo>
                <a:cubicBezTo>
                  <a:pt x="2660904" y="1269250"/>
                  <a:pt x="2558554" y="1371600"/>
                  <a:pt x="2432299" y="1371600"/>
                </a:cubicBezTo>
                <a:lnTo>
                  <a:pt x="228605" y="1371600"/>
                </a:lnTo>
                <a:cubicBezTo>
                  <a:pt x="102350" y="1371600"/>
                  <a:pt x="0" y="1269250"/>
                  <a:pt x="0" y="1142995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52B93-6138-5EF4-D9B2-62BF6CE390F3}"/>
              </a:ext>
            </a:extLst>
          </p:cNvPr>
          <p:cNvCxnSpPr>
            <a:cxnSpLocks/>
          </p:cNvCxnSpPr>
          <p:nvPr/>
        </p:nvCxnSpPr>
        <p:spPr>
          <a:xfrm>
            <a:off x="4133169" y="1483450"/>
            <a:ext cx="393192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F28802-C2D5-C114-33FE-5A1E3C183DE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1E7AF35-3E70-75E3-457A-02B3A87FF2E7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BE1C39-939B-FD89-47A9-041B1A17AD44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4F96C4F-7049-CAE4-7A90-C9F8F88A5563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927F0B-D5AE-0585-0929-F45369D2F0AA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68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Utility-driven model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DEEA16-F6FF-39F7-0CB8-2C9FC4C7E4D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5B933A-715C-AAFD-C79F-7430574B018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3D4C0-491D-ADD9-6AC9-A9E20EDABC2D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B5FBD8-41DB-22B5-C535-397B4E04E3F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03EB2-EEEE-A78B-8F27-6B8D8CBA481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11</a:t>
              </a:r>
            </a:p>
          </p:txBody>
        </p:sp>
      </p:grpSp>
      <p:graphicFrame>
        <p:nvGraphicFramePr>
          <p:cNvPr id="70" name="Table 70">
            <a:extLst>
              <a:ext uri="{FF2B5EF4-FFF2-40B4-BE49-F238E27FC236}">
                <a16:creationId xmlns:a16="http://schemas.microsoft.com/office/drawing/2014/main" id="{4E4B0C0D-1991-0230-E5E2-442868397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1202"/>
              </p:ext>
            </p:extLst>
          </p:nvPr>
        </p:nvGraphicFramePr>
        <p:xfrm>
          <a:off x="2228682" y="3311054"/>
          <a:ext cx="7566325" cy="162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025">
                  <a:extLst>
                    <a:ext uri="{9D8B030D-6E8A-4147-A177-3AD203B41FA5}">
                      <a16:colId xmlns:a16="http://schemas.microsoft.com/office/drawing/2014/main" val="131556822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43167711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34650596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93324454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3116666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6163686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7602559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8004337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898057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071826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55576862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4202607713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1191979426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9369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9866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99945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8692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A3A40AA-F7A2-440D-F0CA-8484B2C28EE2}"/>
              </a:ext>
            </a:extLst>
          </p:cNvPr>
          <p:cNvSpPr txBox="1"/>
          <p:nvPr/>
        </p:nvSpPr>
        <p:spPr>
          <a:xfrm rot="16200000">
            <a:off x="1450492" y="3940457"/>
            <a:ext cx="9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Tile(i)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78C193-9267-9DA2-E7B7-F41680B4B4DB}"/>
              </a:ext>
            </a:extLst>
          </p:cNvPr>
          <p:cNvSpPr txBox="1"/>
          <p:nvPr/>
        </p:nvSpPr>
        <p:spPr>
          <a:xfrm>
            <a:off x="5520994" y="5070752"/>
            <a:ext cx="114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Frame(f)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CF69E46-B659-AAD2-8C2E-275B6598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76872"/>
              </p:ext>
            </p:extLst>
          </p:nvPr>
        </p:nvGraphicFramePr>
        <p:xfrm>
          <a:off x="10142106" y="3311054"/>
          <a:ext cx="586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37">
                  <a:extLst>
                    <a:ext uri="{9D8B030D-6E8A-4147-A177-3AD203B41FA5}">
                      <a16:colId xmlns:a16="http://schemas.microsoft.com/office/drawing/2014/main" val="3550254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8055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709DA7-C47D-0160-AE8B-1D498CBDC77D}"/>
              </a:ext>
            </a:extLst>
          </p:cNvPr>
          <p:cNvSpPr txBox="1"/>
          <p:nvPr/>
        </p:nvSpPr>
        <p:spPr>
          <a:xfrm>
            <a:off x="10728543" y="3290179"/>
            <a:ext cx="119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Relevant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87263-4610-D85A-E830-3CC21D667B8C}"/>
              </a:ext>
            </a:extLst>
          </p:cNvPr>
          <p:cNvGrpSpPr/>
          <p:nvPr/>
        </p:nvGrpSpPr>
        <p:grpSpPr>
          <a:xfrm>
            <a:off x="3852809" y="2900138"/>
            <a:ext cx="5445303" cy="365760"/>
            <a:chOff x="3852809" y="2465798"/>
            <a:chExt cx="5445303" cy="365760"/>
          </a:xfrm>
        </p:grpSpPr>
        <p:sp>
          <p:nvSpPr>
            <p:cNvPr id="7" name="Double Brace 6">
              <a:extLst>
                <a:ext uri="{FF2B5EF4-FFF2-40B4-BE49-F238E27FC236}">
                  <a16:creationId xmlns:a16="http://schemas.microsoft.com/office/drawing/2014/main" id="{7342A5EA-F8E1-6D69-57DD-22BE801D1E3A}"/>
                </a:ext>
              </a:extLst>
            </p:cNvPr>
            <p:cNvSpPr/>
            <p:nvPr/>
          </p:nvSpPr>
          <p:spPr>
            <a:xfrm>
              <a:off x="3852809" y="2465798"/>
              <a:ext cx="5445303" cy="365760"/>
            </a:xfrm>
            <a:prstGeom prst="bracePair">
              <a:avLst>
                <a:gd name="adj" fmla="val 15229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C47ECD-30E2-0667-D647-582D092DB077}"/>
                </a:ext>
              </a:extLst>
            </p:cNvPr>
            <p:cNvSpPr txBox="1"/>
            <p:nvPr/>
          </p:nvSpPr>
          <p:spPr>
            <a:xfrm>
              <a:off x="4006921" y="2465798"/>
              <a:ext cx="5167901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How many frames the tile benefits 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7309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F8A28A5-C974-2014-BDC1-61E306E58C85}"/>
              </a:ext>
            </a:extLst>
          </p:cNvPr>
          <p:cNvGrpSpPr/>
          <p:nvPr/>
        </p:nvGrpSpPr>
        <p:grpSpPr>
          <a:xfrm>
            <a:off x="7758231" y="1298448"/>
            <a:ext cx="2758705" cy="1389833"/>
            <a:chOff x="6798111" y="1258242"/>
            <a:chExt cx="2758705" cy="1389833"/>
          </a:xfrm>
        </p:grpSpPr>
        <p:pic>
          <p:nvPicPr>
            <p:cNvPr id="52" name="Picture 51" descr="Chicago skyline">
              <a:extLst>
                <a:ext uri="{FF2B5EF4-FFF2-40B4-BE49-F238E27FC236}">
                  <a16:creationId xmlns:a16="http://schemas.microsoft.com/office/drawing/2014/main" id="{63B8AA16-B23D-8E52-3DF6-AC2C380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50"/>
            <a:stretch>
              <a:fillRect/>
            </a:stretch>
          </p:blipFill>
          <p:spPr>
            <a:xfrm>
              <a:off x="6803823" y="1258243"/>
              <a:ext cx="2751089" cy="1389832"/>
            </a:xfrm>
            <a:custGeom>
              <a:avLst/>
              <a:gdLst>
                <a:gd name="connsiteX0" fmla="*/ 0 w 8446576"/>
                <a:gd name="connsiteY0" fmla="*/ 0 h 3552518"/>
                <a:gd name="connsiteX1" fmla="*/ 4401519 w 8446576"/>
                <a:gd name="connsiteY1" fmla="*/ 484322 h 3552518"/>
                <a:gd name="connsiteX2" fmla="*/ 6989737 w 8446576"/>
                <a:gd name="connsiteY2" fmla="*/ 375835 h 3552518"/>
                <a:gd name="connsiteX3" fmla="*/ 8446576 w 8446576"/>
                <a:gd name="connsiteY3" fmla="*/ 15498 h 3552518"/>
                <a:gd name="connsiteX4" fmla="*/ 8446576 w 8446576"/>
                <a:gd name="connsiteY4" fmla="*/ 809318 h 3552518"/>
                <a:gd name="connsiteX5" fmla="*/ 8446576 w 8446576"/>
                <a:gd name="connsiteY5" fmla="*/ 2743200 h 3552518"/>
                <a:gd name="connsiteX6" fmla="*/ 8446576 w 8446576"/>
                <a:gd name="connsiteY6" fmla="*/ 3552518 h 3552518"/>
                <a:gd name="connsiteX7" fmla="*/ 4045057 w 8446576"/>
                <a:gd name="connsiteY7" fmla="*/ 3068196 h 3552518"/>
                <a:gd name="connsiteX8" fmla="*/ 1456839 w 8446576"/>
                <a:gd name="connsiteY8" fmla="*/ 3176683 h 3552518"/>
                <a:gd name="connsiteX9" fmla="*/ 0 w 8446576"/>
                <a:gd name="connsiteY9" fmla="*/ 3537020 h 3552518"/>
                <a:gd name="connsiteX10" fmla="*/ 0 w 8446576"/>
                <a:gd name="connsiteY10" fmla="*/ 2743200 h 3552518"/>
                <a:gd name="connsiteX11" fmla="*/ 0 w 8446576"/>
                <a:gd name="connsiteY11" fmla="*/ 809318 h 355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6576" h="3552518">
                  <a:moveTo>
                    <a:pt x="0" y="0"/>
                  </a:moveTo>
                  <a:cubicBezTo>
                    <a:pt x="741336" y="233120"/>
                    <a:pt x="2993756" y="484322"/>
                    <a:pt x="4401519" y="484322"/>
                  </a:cubicBezTo>
                  <a:cubicBezTo>
                    <a:pt x="5571641" y="482385"/>
                    <a:pt x="6315561" y="456555"/>
                    <a:pt x="6989737" y="375835"/>
                  </a:cubicBezTo>
                  <a:cubicBezTo>
                    <a:pt x="7663913" y="295115"/>
                    <a:pt x="7914467" y="238287"/>
                    <a:pt x="8446576" y="15498"/>
                  </a:cubicBezTo>
                  <a:lnTo>
                    <a:pt x="8446576" y="809318"/>
                  </a:lnTo>
                  <a:lnTo>
                    <a:pt x="8446576" y="2743200"/>
                  </a:lnTo>
                  <a:lnTo>
                    <a:pt x="8446576" y="3552518"/>
                  </a:lnTo>
                  <a:cubicBezTo>
                    <a:pt x="7705240" y="3319398"/>
                    <a:pt x="5452820" y="3068196"/>
                    <a:pt x="4045057" y="3068196"/>
                  </a:cubicBezTo>
                  <a:cubicBezTo>
                    <a:pt x="2874935" y="3070133"/>
                    <a:pt x="2131015" y="3095963"/>
                    <a:pt x="1456839" y="3176683"/>
                  </a:cubicBezTo>
                  <a:cubicBezTo>
                    <a:pt x="782663" y="3257403"/>
                    <a:pt x="532109" y="3314231"/>
                    <a:pt x="0" y="3537020"/>
                  </a:cubicBezTo>
                  <a:lnTo>
                    <a:pt x="0" y="2743200"/>
                  </a:lnTo>
                  <a:lnTo>
                    <a:pt x="0" y="809318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6FF76C6-CCED-6A80-D1D6-DB9134751E8F}"/>
                </a:ext>
              </a:extLst>
            </p:cNvPr>
            <p:cNvSpPr/>
            <p:nvPr/>
          </p:nvSpPr>
          <p:spPr>
            <a:xfrm>
              <a:off x="6803823" y="1258242"/>
              <a:ext cx="2749185" cy="1389833"/>
            </a:xfrm>
            <a:custGeom>
              <a:avLst/>
              <a:gdLst>
                <a:gd name="connsiteX0" fmla="*/ 0 w 8446576"/>
                <a:gd name="connsiteY0" fmla="*/ 0 h 3552518"/>
                <a:gd name="connsiteX1" fmla="*/ 4401519 w 8446576"/>
                <a:gd name="connsiteY1" fmla="*/ 484322 h 3552518"/>
                <a:gd name="connsiteX2" fmla="*/ 6989737 w 8446576"/>
                <a:gd name="connsiteY2" fmla="*/ 375835 h 3552518"/>
                <a:gd name="connsiteX3" fmla="*/ 8446576 w 8446576"/>
                <a:gd name="connsiteY3" fmla="*/ 15498 h 3552518"/>
                <a:gd name="connsiteX4" fmla="*/ 8446576 w 8446576"/>
                <a:gd name="connsiteY4" fmla="*/ 809318 h 3552518"/>
                <a:gd name="connsiteX5" fmla="*/ 8446576 w 8446576"/>
                <a:gd name="connsiteY5" fmla="*/ 2743200 h 3552518"/>
                <a:gd name="connsiteX6" fmla="*/ 8446576 w 8446576"/>
                <a:gd name="connsiteY6" fmla="*/ 3552518 h 3552518"/>
                <a:gd name="connsiteX7" fmla="*/ 4045057 w 8446576"/>
                <a:gd name="connsiteY7" fmla="*/ 3068196 h 3552518"/>
                <a:gd name="connsiteX8" fmla="*/ 1456839 w 8446576"/>
                <a:gd name="connsiteY8" fmla="*/ 3176683 h 3552518"/>
                <a:gd name="connsiteX9" fmla="*/ 0 w 8446576"/>
                <a:gd name="connsiteY9" fmla="*/ 3537020 h 3552518"/>
                <a:gd name="connsiteX10" fmla="*/ 0 w 8446576"/>
                <a:gd name="connsiteY10" fmla="*/ 2743200 h 3552518"/>
                <a:gd name="connsiteX11" fmla="*/ 0 w 8446576"/>
                <a:gd name="connsiteY11" fmla="*/ 809318 h 355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6576" h="3552518">
                  <a:moveTo>
                    <a:pt x="0" y="0"/>
                  </a:moveTo>
                  <a:cubicBezTo>
                    <a:pt x="741336" y="233120"/>
                    <a:pt x="2993756" y="484322"/>
                    <a:pt x="4401519" y="484322"/>
                  </a:cubicBezTo>
                  <a:cubicBezTo>
                    <a:pt x="5571641" y="482385"/>
                    <a:pt x="6315561" y="456555"/>
                    <a:pt x="6989737" y="375835"/>
                  </a:cubicBezTo>
                  <a:cubicBezTo>
                    <a:pt x="7663913" y="295115"/>
                    <a:pt x="7914467" y="238287"/>
                    <a:pt x="8446576" y="15498"/>
                  </a:cubicBezTo>
                  <a:lnTo>
                    <a:pt x="8446576" y="809318"/>
                  </a:lnTo>
                  <a:lnTo>
                    <a:pt x="8446576" y="2743200"/>
                  </a:lnTo>
                  <a:lnTo>
                    <a:pt x="8446576" y="3552518"/>
                  </a:lnTo>
                  <a:cubicBezTo>
                    <a:pt x="7705240" y="3319398"/>
                    <a:pt x="5452820" y="3068196"/>
                    <a:pt x="4045057" y="3068196"/>
                  </a:cubicBezTo>
                  <a:cubicBezTo>
                    <a:pt x="2874935" y="3070133"/>
                    <a:pt x="2131015" y="3095963"/>
                    <a:pt x="1456839" y="3176683"/>
                  </a:cubicBezTo>
                  <a:cubicBezTo>
                    <a:pt x="782663" y="3257403"/>
                    <a:pt x="532109" y="3314231"/>
                    <a:pt x="0" y="3537020"/>
                  </a:cubicBezTo>
                  <a:lnTo>
                    <a:pt x="0" y="2743200"/>
                  </a:lnTo>
                  <a:lnTo>
                    <a:pt x="0" y="809318"/>
                  </a:lnTo>
                  <a:close/>
                </a:path>
              </a:pathLst>
            </a:custGeom>
            <a:solidFill>
              <a:srgbClr val="808282">
                <a:alpha val="73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algn="ctr" defTabSz="457200" rtl="1" eaLnBrk="1" latinLnBrk="0" hangingPunct="1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3" name="Picture 112" descr="Chicago skyline">
              <a:extLst>
                <a:ext uri="{FF2B5EF4-FFF2-40B4-BE49-F238E27FC236}">
                  <a16:creationId xmlns:a16="http://schemas.microsoft.com/office/drawing/2014/main" id="{ECB2CC85-729A-C917-F683-2ECE348A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8000"/>
                      </a14:imgEffect>
                    </a14:imgLayer>
                  </a14:imgProps>
                </a:ext>
              </a:extLst>
            </a:blip>
            <a:srcRect l="53707" t="63326" r="26351" b="22548"/>
            <a:stretch>
              <a:fillRect/>
            </a:stretch>
          </p:blipFill>
          <p:spPr>
            <a:xfrm>
              <a:off x="8156448" y="1796796"/>
              <a:ext cx="548640" cy="310896"/>
            </a:xfrm>
            <a:custGeom>
              <a:avLst/>
              <a:gdLst>
                <a:gd name="connsiteX0" fmla="*/ 51817 w 548640"/>
                <a:gd name="connsiteY0" fmla="*/ 0 h 310896"/>
                <a:gd name="connsiteX1" fmla="*/ 496823 w 548640"/>
                <a:gd name="connsiteY1" fmla="*/ 0 h 310896"/>
                <a:gd name="connsiteX2" fmla="*/ 548640 w 548640"/>
                <a:gd name="connsiteY2" fmla="*/ 51817 h 310896"/>
                <a:gd name="connsiteX3" fmla="*/ 548640 w 548640"/>
                <a:gd name="connsiteY3" fmla="*/ 259079 h 310896"/>
                <a:gd name="connsiteX4" fmla="*/ 496823 w 548640"/>
                <a:gd name="connsiteY4" fmla="*/ 310896 h 310896"/>
                <a:gd name="connsiteX5" fmla="*/ 51817 w 548640"/>
                <a:gd name="connsiteY5" fmla="*/ 310896 h 310896"/>
                <a:gd name="connsiteX6" fmla="*/ 0 w 548640"/>
                <a:gd name="connsiteY6" fmla="*/ 259079 h 310896"/>
                <a:gd name="connsiteX7" fmla="*/ 0 w 548640"/>
                <a:gd name="connsiteY7" fmla="*/ 51817 h 310896"/>
                <a:gd name="connsiteX8" fmla="*/ 51817 w 548640"/>
                <a:gd name="connsiteY8" fmla="*/ 0 h 31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40" h="310896">
                  <a:moveTo>
                    <a:pt x="51817" y="0"/>
                  </a:moveTo>
                  <a:lnTo>
                    <a:pt x="496823" y="0"/>
                  </a:lnTo>
                  <a:cubicBezTo>
                    <a:pt x="525441" y="0"/>
                    <a:pt x="548640" y="23199"/>
                    <a:pt x="548640" y="51817"/>
                  </a:cubicBezTo>
                  <a:lnTo>
                    <a:pt x="548640" y="259079"/>
                  </a:lnTo>
                  <a:cubicBezTo>
                    <a:pt x="548640" y="287697"/>
                    <a:pt x="525441" y="310896"/>
                    <a:pt x="496823" y="310896"/>
                  </a:cubicBezTo>
                  <a:lnTo>
                    <a:pt x="51817" y="310896"/>
                  </a:lnTo>
                  <a:cubicBezTo>
                    <a:pt x="23199" y="310896"/>
                    <a:pt x="0" y="287697"/>
                    <a:pt x="0" y="259079"/>
                  </a:cubicBezTo>
                  <a:lnTo>
                    <a:pt x="0" y="51817"/>
                  </a:lnTo>
                  <a:cubicBezTo>
                    <a:pt x="0" y="23199"/>
                    <a:pt x="23199" y="0"/>
                    <a:pt x="51817" y="0"/>
                  </a:cubicBezTo>
                  <a:close/>
                </a:path>
              </a:pathLst>
            </a:custGeom>
            <a:ln>
              <a:solidFill>
                <a:srgbClr val="3BC8FF"/>
              </a:solidFill>
            </a:ln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AEDD438-BE05-6992-A14B-38B937F2680E}"/>
                </a:ext>
              </a:extLst>
            </p:cNvPr>
            <p:cNvGrpSpPr/>
            <p:nvPr/>
          </p:nvGrpSpPr>
          <p:grpSpPr>
            <a:xfrm>
              <a:off x="6798111" y="1309334"/>
              <a:ext cx="2758705" cy="1293336"/>
              <a:chOff x="915318" y="3490259"/>
              <a:chExt cx="3973062" cy="1550706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C1B7137-FBF2-0399-B37A-D4E30A9F7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060" y="3749639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34D4226-14EC-E5D5-BA30-3092FC4A05C6}"/>
                  </a:ext>
                </a:extLst>
              </p:cNvPr>
              <p:cNvCxnSpPr/>
              <p:nvPr/>
            </p:nvCxnSpPr>
            <p:spPr>
              <a:xfrm>
                <a:off x="923544" y="3953757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8CE9BAE-D798-1976-54C4-F6F967B6CFA1}"/>
                  </a:ext>
                </a:extLst>
              </p:cNvPr>
              <p:cNvCxnSpPr/>
              <p:nvPr/>
            </p:nvCxnSpPr>
            <p:spPr>
              <a:xfrm>
                <a:off x="915318" y="4381971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003DAB-232E-36D1-58E0-E9937621AC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318" y="4602701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694E97C-C3B7-1B67-BA9B-7995CCE3AE15}"/>
                  </a:ext>
                </a:extLst>
              </p:cNvPr>
              <p:cNvCxnSpPr/>
              <p:nvPr/>
            </p:nvCxnSpPr>
            <p:spPr>
              <a:xfrm>
                <a:off x="926286" y="4168796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7CF5711-2D78-29B4-E0FB-482D8C9A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544" y="4779682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F557E0C-F94C-D412-923D-0E9591032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506" y="3490259"/>
                <a:ext cx="0" cy="15180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4107CAB-63DF-D086-2DDB-05E46135A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6558" y="3535082"/>
                <a:ext cx="0" cy="14109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B093841-09F8-D75B-E63D-B7BDAC334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967" y="3566255"/>
                <a:ext cx="0" cy="13382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FF1CB07-DFA7-5B79-3E66-8AF01ABA1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8058" y="3597291"/>
                <a:ext cx="0" cy="12829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0E625C2-49F9-C79B-C278-6D0AF11536F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5260" y="3522942"/>
                <a:ext cx="0" cy="15180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56D897C-F3A1-B4F2-8F51-5EFEB857654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370208" y="3578171"/>
                <a:ext cx="0" cy="14109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28A879C-CFCA-2655-A55B-011AC1DA50F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75799" y="3619735"/>
                <a:ext cx="0" cy="13382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7FE27E3-7F74-D746-8257-2A77AD09190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798708" y="3643980"/>
                <a:ext cx="0" cy="12829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CF95327-BA4B-353C-8954-0E11E7B50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6101" y="3621536"/>
                <a:ext cx="0" cy="12587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80B30D7-A404-A352-0029-EB799AEA96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1786" y="3647375"/>
                <a:ext cx="0" cy="12571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3AA3AA3-C081-C82D-7F0B-71967631C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7842" y="365509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4A9235C-A193-BEBA-6612-D0DE0CE62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487" y="365509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C3E2532-DA4A-34EB-445B-B725A03506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8216" y="364961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A7F742D-7BC5-819E-32E1-D38A62A11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3183" y="3640061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1C82DD-29E2-DCD7-FB9F-643CB5A2179D}"/>
                </a:ext>
              </a:extLst>
            </p:cNvPr>
            <p:cNvSpPr/>
            <p:nvPr/>
          </p:nvSpPr>
          <p:spPr>
            <a:xfrm>
              <a:off x="8084675" y="1875255"/>
              <a:ext cx="175164" cy="177794"/>
            </a:xfrm>
            <a:prstGeom prst="rect">
              <a:avLst/>
            </a:prstGeom>
            <a:solidFill>
              <a:srgbClr val="3BC8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Utility-driven model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DEEA16-F6FF-39F7-0CB8-2C9FC4C7E4D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5B933A-715C-AAFD-C79F-7430574B018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3D4C0-491D-ADD9-6AC9-A9E20EDABC2D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B5FBD8-41DB-22B5-C535-397B4E04E3F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03EB2-EEEE-A78B-8F27-6B8D8CBA481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11</a:t>
              </a:r>
            </a:p>
          </p:txBody>
        </p:sp>
      </p:grpSp>
      <p:graphicFrame>
        <p:nvGraphicFramePr>
          <p:cNvPr id="70" name="Table 70">
            <a:extLst>
              <a:ext uri="{FF2B5EF4-FFF2-40B4-BE49-F238E27FC236}">
                <a16:creationId xmlns:a16="http://schemas.microsoft.com/office/drawing/2014/main" id="{4E4B0C0D-1991-0230-E5E2-4428683972FD}"/>
              </a:ext>
            </a:extLst>
          </p:cNvPr>
          <p:cNvGraphicFramePr>
            <a:graphicFrameLocks noGrp="1"/>
          </p:cNvGraphicFramePr>
          <p:nvPr/>
        </p:nvGraphicFramePr>
        <p:xfrm>
          <a:off x="2228682" y="3311054"/>
          <a:ext cx="7566325" cy="162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025">
                  <a:extLst>
                    <a:ext uri="{9D8B030D-6E8A-4147-A177-3AD203B41FA5}">
                      <a16:colId xmlns:a16="http://schemas.microsoft.com/office/drawing/2014/main" val="131556822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43167711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34650596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93324454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3116666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6163686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7602559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8004337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898057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071826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55576862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4202607713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1191979426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9369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9866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99945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8692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A3A40AA-F7A2-440D-F0CA-8484B2C28EE2}"/>
              </a:ext>
            </a:extLst>
          </p:cNvPr>
          <p:cNvSpPr txBox="1"/>
          <p:nvPr/>
        </p:nvSpPr>
        <p:spPr>
          <a:xfrm rot="16200000">
            <a:off x="1450492" y="3940457"/>
            <a:ext cx="9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Tile(i)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78C193-9267-9DA2-E7B7-F41680B4B4DB}"/>
              </a:ext>
            </a:extLst>
          </p:cNvPr>
          <p:cNvSpPr txBox="1"/>
          <p:nvPr/>
        </p:nvSpPr>
        <p:spPr>
          <a:xfrm>
            <a:off x="5520994" y="5070752"/>
            <a:ext cx="114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Frame(f)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CF69E46-B659-AAD2-8C2E-275B65988677}"/>
              </a:ext>
            </a:extLst>
          </p:cNvPr>
          <p:cNvGraphicFramePr>
            <a:graphicFrameLocks noGrp="1"/>
          </p:cNvGraphicFramePr>
          <p:nvPr/>
        </p:nvGraphicFramePr>
        <p:xfrm>
          <a:off x="10142106" y="3311054"/>
          <a:ext cx="586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37">
                  <a:extLst>
                    <a:ext uri="{9D8B030D-6E8A-4147-A177-3AD203B41FA5}">
                      <a16:colId xmlns:a16="http://schemas.microsoft.com/office/drawing/2014/main" val="3550254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8055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709DA7-C47D-0160-AE8B-1D498CBDC77D}"/>
              </a:ext>
            </a:extLst>
          </p:cNvPr>
          <p:cNvSpPr txBox="1"/>
          <p:nvPr/>
        </p:nvSpPr>
        <p:spPr>
          <a:xfrm>
            <a:off x="10728543" y="3290179"/>
            <a:ext cx="119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Relevant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87263-4610-D85A-E830-3CC21D667B8C}"/>
              </a:ext>
            </a:extLst>
          </p:cNvPr>
          <p:cNvGrpSpPr/>
          <p:nvPr/>
        </p:nvGrpSpPr>
        <p:grpSpPr>
          <a:xfrm>
            <a:off x="3852809" y="2900138"/>
            <a:ext cx="5445303" cy="365760"/>
            <a:chOff x="3852809" y="2465798"/>
            <a:chExt cx="5445303" cy="365760"/>
          </a:xfrm>
        </p:grpSpPr>
        <p:sp>
          <p:nvSpPr>
            <p:cNvPr id="7" name="Double Brace 6">
              <a:extLst>
                <a:ext uri="{FF2B5EF4-FFF2-40B4-BE49-F238E27FC236}">
                  <a16:creationId xmlns:a16="http://schemas.microsoft.com/office/drawing/2014/main" id="{7342A5EA-F8E1-6D69-57DD-22BE801D1E3A}"/>
                </a:ext>
              </a:extLst>
            </p:cNvPr>
            <p:cNvSpPr/>
            <p:nvPr/>
          </p:nvSpPr>
          <p:spPr>
            <a:xfrm>
              <a:off x="3852809" y="2465798"/>
              <a:ext cx="5445303" cy="365760"/>
            </a:xfrm>
            <a:prstGeom prst="bracePair">
              <a:avLst>
                <a:gd name="adj" fmla="val 15229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C47ECD-30E2-0667-D647-582D092DB077}"/>
                </a:ext>
              </a:extLst>
            </p:cNvPr>
            <p:cNvSpPr txBox="1"/>
            <p:nvPr/>
          </p:nvSpPr>
          <p:spPr>
            <a:xfrm>
              <a:off x="4006921" y="2465798"/>
              <a:ext cx="5167901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How many frames the tile benefits 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43452A-3E2F-E4A7-533C-DE75DE1C765E}"/>
              </a:ext>
            </a:extLst>
          </p:cNvPr>
          <p:cNvGrpSpPr/>
          <p:nvPr/>
        </p:nvGrpSpPr>
        <p:grpSpPr>
          <a:xfrm>
            <a:off x="2627568" y="1301681"/>
            <a:ext cx="2758705" cy="1389833"/>
            <a:chOff x="3123242" y="1156722"/>
            <a:chExt cx="2188986" cy="9817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7DC465-2AEF-1AA0-C50D-1BD82B07495E}"/>
                </a:ext>
              </a:extLst>
            </p:cNvPr>
            <p:cNvGrpSpPr/>
            <p:nvPr/>
          </p:nvGrpSpPr>
          <p:grpSpPr>
            <a:xfrm>
              <a:off x="3123242" y="1156722"/>
              <a:ext cx="2188986" cy="981700"/>
              <a:chOff x="915318" y="3429000"/>
              <a:chExt cx="3973062" cy="1666405"/>
            </a:xfrm>
          </p:grpSpPr>
          <p:pic>
            <p:nvPicPr>
              <p:cNvPr id="22" name="Picture 21" descr="Chicago skyline">
                <a:extLst>
                  <a:ext uri="{FF2B5EF4-FFF2-40B4-BE49-F238E27FC236}">
                    <a16:creationId xmlns:a16="http://schemas.microsoft.com/office/drawing/2014/main" id="{FFC1E8AA-5690-27B2-D2C6-E9345BE1F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6850"/>
              <a:stretch>
                <a:fillRect/>
              </a:stretch>
            </p:blipFill>
            <p:spPr>
              <a:xfrm>
                <a:off x="923544" y="3429001"/>
                <a:ext cx="3962094" cy="1666404"/>
              </a:xfrm>
              <a:custGeom>
                <a:avLst/>
                <a:gdLst>
                  <a:gd name="connsiteX0" fmla="*/ 0 w 8446576"/>
                  <a:gd name="connsiteY0" fmla="*/ 0 h 3552518"/>
                  <a:gd name="connsiteX1" fmla="*/ 4401519 w 8446576"/>
                  <a:gd name="connsiteY1" fmla="*/ 484322 h 3552518"/>
                  <a:gd name="connsiteX2" fmla="*/ 6989737 w 8446576"/>
                  <a:gd name="connsiteY2" fmla="*/ 375835 h 3552518"/>
                  <a:gd name="connsiteX3" fmla="*/ 8446576 w 8446576"/>
                  <a:gd name="connsiteY3" fmla="*/ 15498 h 3552518"/>
                  <a:gd name="connsiteX4" fmla="*/ 8446576 w 8446576"/>
                  <a:gd name="connsiteY4" fmla="*/ 809318 h 3552518"/>
                  <a:gd name="connsiteX5" fmla="*/ 8446576 w 8446576"/>
                  <a:gd name="connsiteY5" fmla="*/ 2743200 h 3552518"/>
                  <a:gd name="connsiteX6" fmla="*/ 8446576 w 8446576"/>
                  <a:gd name="connsiteY6" fmla="*/ 3552518 h 3552518"/>
                  <a:gd name="connsiteX7" fmla="*/ 4045057 w 8446576"/>
                  <a:gd name="connsiteY7" fmla="*/ 3068196 h 3552518"/>
                  <a:gd name="connsiteX8" fmla="*/ 1456839 w 8446576"/>
                  <a:gd name="connsiteY8" fmla="*/ 3176683 h 3552518"/>
                  <a:gd name="connsiteX9" fmla="*/ 0 w 8446576"/>
                  <a:gd name="connsiteY9" fmla="*/ 3537020 h 3552518"/>
                  <a:gd name="connsiteX10" fmla="*/ 0 w 8446576"/>
                  <a:gd name="connsiteY10" fmla="*/ 2743200 h 3552518"/>
                  <a:gd name="connsiteX11" fmla="*/ 0 w 8446576"/>
                  <a:gd name="connsiteY11" fmla="*/ 809318 h 355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46576" h="3552518">
                    <a:moveTo>
                      <a:pt x="0" y="0"/>
                    </a:moveTo>
                    <a:cubicBezTo>
                      <a:pt x="741336" y="233120"/>
                      <a:pt x="2993756" y="484322"/>
                      <a:pt x="4401519" y="484322"/>
                    </a:cubicBezTo>
                    <a:cubicBezTo>
                      <a:pt x="5571641" y="482385"/>
                      <a:pt x="6315561" y="456555"/>
                      <a:pt x="6989737" y="375835"/>
                    </a:cubicBezTo>
                    <a:cubicBezTo>
                      <a:pt x="7663913" y="295115"/>
                      <a:pt x="7914467" y="238287"/>
                      <a:pt x="8446576" y="15498"/>
                    </a:cubicBezTo>
                    <a:lnTo>
                      <a:pt x="8446576" y="809318"/>
                    </a:lnTo>
                    <a:lnTo>
                      <a:pt x="8446576" y="2743200"/>
                    </a:lnTo>
                    <a:lnTo>
                      <a:pt x="8446576" y="3552518"/>
                    </a:lnTo>
                    <a:cubicBezTo>
                      <a:pt x="7705240" y="3319398"/>
                      <a:pt x="5452820" y="3068196"/>
                      <a:pt x="4045057" y="3068196"/>
                    </a:cubicBezTo>
                    <a:cubicBezTo>
                      <a:pt x="2874935" y="3070133"/>
                      <a:pt x="2131015" y="3095963"/>
                      <a:pt x="1456839" y="3176683"/>
                    </a:cubicBezTo>
                    <a:cubicBezTo>
                      <a:pt x="782663" y="3257403"/>
                      <a:pt x="532109" y="3314231"/>
                      <a:pt x="0" y="3537020"/>
                    </a:cubicBezTo>
                    <a:lnTo>
                      <a:pt x="0" y="2743200"/>
                    </a:lnTo>
                    <a:lnTo>
                      <a:pt x="0" y="809318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0A998E5-DAA6-BA7D-F1DE-44E141FFF7AF}"/>
                  </a:ext>
                </a:extLst>
              </p:cNvPr>
              <p:cNvSpPr/>
              <p:nvPr/>
            </p:nvSpPr>
            <p:spPr>
              <a:xfrm>
                <a:off x="923544" y="3429000"/>
                <a:ext cx="3959352" cy="1666405"/>
              </a:xfrm>
              <a:custGeom>
                <a:avLst/>
                <a:gdLst>
                  <a:gd name="connsiteX0" fmla="*/ 0 w 8446576"/>
                  <a:gd name="connsiteY0" fmla="*/ 0 h 3552518"/>
                  <a:gd name="connsiteX1" fmla="*/ 4401519 w 8446576"/>
                  <a:gd name="connsiteY1" fmla="*/ 484322 h 3552518"/>
                  <a:gd name="connsiteX2" fmla="*/ 6989737 w 8446576"/>
                  <a:gd name="connsiteY2" fmla="*/ 375835 h 3552518"/>
                  <a:gd name="connsiteX3" fmla="*/ 8446576 w 8446576"/>
                  <a:gd name="connsiteY3" fmla="*/ 15498 h 3552518"/>
                  <a:gd name="connsiteX4" fmla="*/ 8446576 w 8446576"/>
                  <a:gd name="connsiteY4" fmla="*/ 809318 h 3552518"/>
                  <a:gd name="connsiteX5" fmla="*/ 8446576 w 8446576"/>
                  <a:gd name="connsiteY5" fmla="*/ 2743200 h 3552518"/>
                  <a:gd name="connsiteX6" fmla="*/ 8446576 w 8446576"/>
                  <a:gd name="connsiteY6" fmla="*/ 3552518 h 3552518"/>
                  <a:gd name="connsiteX7" fmla="*/ 4045057 w 8446576"/>
                  <a:gd name="connsiteY7" fmla="*/ 3068196 h 3552518"/>
                  <a:gd name="connsiteX8" fmla="*/ 1456839 w 8446576"/>
                  <a:gd name="connsiteY8" fmla="*/ 3176683 h 3552518"/>
                  <a:gd name="connsiteX9" fmla="*/ 0 w 8446576"/>
                  <a:gd name="connsiteY9" fmla="*/ 3537020 h 3552518"/>
                  <a:gd name="connsiteX10" fmla="*/ 0 w 8446576"/>
                  <a:gd name="connsiteY10" fmla="*/ 2743200 h 3552518"/>
                  <a:gd name="connsiteX11" fmla="*/ 0 w 8446576"/>
                  <a:gd name="connsiteY11" fmla="*/ 809318 h 355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46576" h="3552518">
                    <a:moveTo>
                      <a:pt x="0" y="0"/>
                    </a:moveTo>
                    <a:cubicBezTo>
                      <a:pt x="741336" y="233120"/>
                      <a:pt x="2993756" y="484322"/>
                      <a:pt x="4401519" y="484322"/>
                    </a:cubicBezTo>
                    <a:cubicBezTo>
                      <a:pt x="5571641" y="482385"/>
                      <a:pt x="6315561" y="456555"/>
                      <a:pt x="6989737" y="375835"/>
                    </a:cubicBezTo>
                    <a:cubicBezTo>
                      <a:pt x="7663913" y="295115"/>
                      <a:pt x="7914467" y="238287"/>
                      <a:pt x="8446576" y="15498"/>
                    </a:cubicBezTo>
                    <a:lnTo>
                      <a:pt x="8446576" y="809318"/>
                    </a:lnTo>
                    <a:lnTo>
                      <a:pt x="8446576" y="2743200"/>
                    </a:lnTo>
                    <a:lnTo>
                      <a:pt x="8446576" y="3552518"/>
                    </a:lnTo>
                    <a:cubicBezTo>
                      <a:pt x="7705240" y="3319398"/>
                      <a:pt x="5452820" y="3068196"/>
                      <a:pt x="4045057" y="3068196"/>
                    </a:cubicBezTo>
                    <a:cubicBezTo>
                      <a:pt x="2874935" y="3070133"/>
                      <a:pt x="2131015" y="3095963"/>
                      <a:pt x="1456839" y="3176683"/>
                    </a:cubicBezTo>
                    <a:cubicBezTo>
                      <a:pt x="782663" y="3257403"/>
                      <a:pt x="532109" y="3314231"/>
                      <a:pt x="0" y="3537020"/>
                    </a:cubicBezTo>
                    <a:lnTo>
                      <a:pt x="0" y="2743200"/>
                    </a:lnTo>
                    <a:lnTo>
                      <a:pt x="0" y="809318"/>
                    </a:lnTo>
                    <a:close/>
                  </a:path>
                </a:pathLst>
              </a:custGeom>
              <a:solidFill>
                <a:srgbClr val="808282">
                  <a:alpha val="73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algn="ctr" defTabSz="457200" rtl="1" eaLnBrk="1" latinLnBrk="0" hangingPunct="1"/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24" name="Picture 23" descr="Chicago skyline">
                <a:extLst>
                  <a:ext uri="{FF2B5EF4-FFF2-40B4-BE49-F238E27FC236}">
                    <a16:creationId xmlns:a16="http://schemas.microsoft.com/office/drawing/2014/main" id="{C8A47B3C-253C-113F-A5CD-0243BB660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4000"/>
                        </a14:imgEffect>
                      </a14:imgLayer>
                    </a14:imgProps>
                  </a:ext>
                </a:extLst>
              </a:blip>
              <a:srcRect l="39903" t="61278" r="39903" b="24428"/>
              <a:stretch>
                <a:fillRect/>
              </a:stretch>
            </p:blipFill>
            <p:spPr>
              <a:xfrm>
                <a:off x="2504541" y="4073607"/>
                <a:ext cx="800100" cy="377190"/>
              </a:xfrm>
              <a:custGeom>
                <a:avLst/>
                <a:gdLst>
                  <a:gd name="connsiteX0" fmla="*/ 62866 w 800100"/>
                  <a:gd name="connsiteY0" fmla="*/ 0 h 377190"/>
                  <a:gd name="connsiteX1" fmla="*/ 737234 w 800100"/>
                  <a:gd name="connsiteY1" fmla="*/ 0 h 377190"/>
                  <a:gd name="connsiteX2" fmla="*/ 800100 w 800100"/>
                  <a:gd name="connsiteY2" fmla="*/ 62866 h 377190"/>
                  <a:gd name="connsiteX3" fmla="*/ 800100 w 800100"/>
                  <a:gd name="connsiteY3" fmla="*/ 314324 h 377190"/>
                  <a:gd name="connsiteX4" fmla="*/ 737234 w 800100"/>
                  <a:gd name="connsiteY4" fmla="*/ 377190 h 377190"/>
                  <a:gd name="connsiteX5" fmla="*/ 62866 w 800100"/>
                  <a:gd name="connsiteY5" fmla="*/ 377190 h 377190"/>
                  <a:gd name="connsiteX6" fmla="*/ 0 w 800100"/>
                  <a:gd name="connsiteY6" fmla="*/ 314324 h 377190"/>
                  <a:gd name="connsiteX7" fmla="*/ 0 w 800100"/>
                  <a:gd name="connsiteY7" fmla="*/ 62866 h 377190"/>
                  <a:gd name="connsiteX8" fmla="*/ 62866 w 800100"/>
                  <a:gd name="connsiteY8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100" h="377190">
                    <a:moveTo>
                      <a:pt x="62866" y="0"/>
                    </a:moveTo>
                    <a:lnTo>
                      <a:pt x="737234" y="0"/>
                    </a:lnTo>
                    <a:cubicBezTo>
                      <a:pt x="771954" y="0"/>
                      <a:pt x="800100" y="28146"/>
                      <a:pt x="800100" y="62866"/>
                    </a:cubicBezTo>
                    <a:lnTo>
                      <a:pt x="800100" y="314324"/>
                    </a:lnTo>
                    <a:cubicBezTo>
                      <a:pt x="800100" y="349044"/>
                      <a:pt x="771954" y="377190"/>
                      <a:pt x="737234" y="377190"/>
                    </a:cubicBezTo>
                    <a:lnTo>
                      <a:pt x="62866" y="377190"/>
                    </a:lnTo>
                    <a:cubicBezTo>
                      <a:pt x="28146" y="377190"/>
                      <a:pt x="0" y="349044"/>
                      <a:pt x="0" y="314324"/>
                    </a:cubicBezTo>
                    <a:lnTo>
                      <a:pt x="0" y="62866"/>
                    </a:lnTo>
                    <a:cubicBezTo>
                      <a:pt x="0" y="28146"/>
                      <a:pt x="28146" y="0"/>
                      <a:pt x="62866" y="0"/>
                    </a:cubicBezTo>
                    <a:close/>
                  </a:path>
                </a:pathLst>
              </a:custGeom>
              <a:ln w="12700">
                <a:solidFill>
                  <a:srgbClr val="3BC8FF"/>
                </a:solidFill>
              </a:ln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A94CB4F-7728-867B-E0A4-71B5279BF854}"/>
                  </a:ext>
                </a:extLst>
              </p:cNvPr>
              <p:cNvGrpSpPr/>
              <p:nvPr/>
            </p:nvGrpSpPr>
            <p:grpSpPr>
              <a:xfrm>
                <a:off x="915318" y="3490259"/>
                <a:ext cx="3973062" cy="1550706"/>
                <a:chOff x="915318" y="3490259"/>
                <a:chExt cx="3973062" cy="1550706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4771C42-3467-30B7-E4B2-916C82EC9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060" y="3749639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C591E14-CA63-BE60-4CC3-48B304E18A65}"/>
                    </a:ext>
                  </a:extLst>
                </p:cNvPr>
                <p:cNvCxnSpPr/>
                <p:nvPr/>
              </p:nvCxnSpPr>
              <p:spPr>
                <a:xfrm>
                  <a:off x="923544" y="3953757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1631326-2E2B-62B2-AB93-2A3F58DF6102}"/>
                    </a:ext>
                  </a:extLst>
                </p:cNvPr>
                <p:cNvCxnSpPr/>
                <p:nvPr/>
              </p:nvCxnSpPr>
              <p:spPr>
                <a:xfrm>
                  <a:off x="915318" y="4381971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6116017-3DC3-DB7A-3BBC-BBC530E135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318" y="4602701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C493D5-EAA9-3505-068B-0040C6B1FA0D}"/>
                    </a:ext>
                  </a:extLst>
                </p:cNvPr>
                <p:cNvCxnSpPr/>
                <p:nvPr/>
              </p:nvCxnSpPr>
              <p:spPr>
                <a:xfrm>
                  <a:off x="926286" y="4168796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301ED9-EAAD-01E6-548E-927F3F09A2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3544" y="4779682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49F0A28-D92D-77BE-6217-09ECB7693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1506" y="3490259"/>
                  <a:ext cx="0" cy="15180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54C8B5C-449B-8B70-9121-9122075139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6558" y="3535082"/>
                  <a:ext cx="0" cy="141099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E580A3E-A714-8682-C636-422F5ECED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0967" y="3566255"/>
                  <a:ext cx="0" cy="1338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A281BC2-9204-B161-BC32-48D45B2C1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8058" y="3597291"/>
                  <a:ext cx="0" cy="128297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0BECC84-787B-2E27-3127-D3D0841D6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645260" y="3522942"/>
                  <a:ext cx="0" cy="15180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3B32CBB-FDA2-1CE9-8446-06B71172A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370208" y="3578171"/>
                  <a:ext cx="0" cy="141099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ECFA93F-0657-61EC-37FE-64131CCF5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75799" y="3619735"/>
                  <a:ext cx="0" cy="1338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F60225F-E45F-F11E-7113-70D1F79CD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3798708" y="3643980"/>
                  <a:ext cx="0" cy="128297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90EEB6C-089D-A2BD-2636-2F743BEB9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6101" y="3621536"/>
                  <a:ext cx="0" cy="125872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209C8D9-D409-BDF0-ADAE-DDAE19E7C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1786" y="3647375"/>
                  <a:ext cx="0" cy="1257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B2CB2DB-1F63-40F6-A164-776AFD30F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57842" y="365509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49EDEA1D-AA42-93E9-7029-0D686107E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0487" y="365509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F5D1724-0E2E-A11A-3AEE-696D7023E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68216" y="364961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BCDCF198-1577-7707-1C5F-8B67D73A69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3183" y="3640061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A2E2DD3-2D0F-AF04-2A32-5516787ED5AA}"/>
                </a:ext>
              </a:extLst>
            </p:cNvPr>
            <p:cNvSpPr/>
            <p:nvPr/>
          </p:nvSpPr>
          <p:spPr>
            <a:xfrm>
              <a:off x="4144109" y="1592545"/>
              <a:ext cx="138990" cy="125584"/>
            </a:xfrm>
            <a:prstGeom prst="rect">
              <a:avLst/>
            </a:prstGeom>
            <a:solidFill>
              <a:srgbClr val="3BC8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/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8954018-6954-D9D4-D797-62983EC4354D}"/>
              </a:ext>
            </a:extLst>
          </p:cNvPr>
          <p:cNvCxnSpPr>
            <a:cxnSpLocks/>
            <a:endCxn id="23" idx="7"/>
          </p:cNvCxnSpPr>
          <p:nvPr/>
        </p:nvCxnSpPr>
        <p:spPr>
          <a:xfrm flipH="1" flipV="1">
            <a:off x="3949862" y="2502035"/>
            <a:ext cx="346062" cy="804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E99B44B-77DF-FD3F-6A01-3974483DCD66}"/>
              </a:ext>
            </a:extLst>
          </p:cNvPr>
          <p:cNvCxnSpPr>
            <a:cxnSpLocks/>
            <a:endCxn id="52" idx="7"/>
          </p:cNvCxnSpPr>
          <p:nvPr/>
        </p:nvCxnSpPr>
        <p:spPr>
          <a:xfrm flipV="1">
            <a:off x="8879420" y="2498802"/>
            <a:ext cx="202017" cy="80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A4636A8-A8A5-09A5-B94A-E43C8CE4044C}"/>
              </a:ext>
            </a:extLst>
          </p:cNvPr>
          <p:cNvCxnSpPr>
            <a:cxnSpLocks/>
          </p:cNvCxnSpPr>
          <p:nvPr/>
        </p:nvCxnSpPr>
        <p:spPr>
          <a:xfrm flipH="1">
            <a:off x="5485857" y="2001167"/>
            <a:ext cx="2208286" cy="0"/>
          </a:xfrm>
          <a:prstGeom prst="straightConnector1">
            <a:avLst/>
          </a:prstGeom>
          <a:ln w="25400"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D8C5027-9B44-2D74-F318-678701B468A5}"/>
              </a:ext>
            </a:extLst>
          </p:cNvPr>
          <p:cNvSpPr txBox="1"/>
          <p:nvPr/>
        </p:nvSpPr>
        <p:spPr>
          <a:xfrm>
            <a:off x="5301358" y="1294227"/>
            <a:ext cx="247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How central relative to the viewport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17E99-2C61-7DCB-703B-50603E90BD5A}"/>
              </a:ext>
            </a:extLst>
          </p:cNvPr>
          <p:cNvSpPr txBox="1"/>
          <p:nvPr/>
        </p:nvSpPr>
        <p:spPr>
          <a:xfrm>
            <a:off x="3096773" y="1124436"/>
            <a:ext cx="203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65F7D-F849-F35A-4188-139A5EB262EA}"/>
              </a:ext>
            </a:extLst>
          </p:cNvPr>
          <p:cNvSpPr txBox="1"/>
          <p:nvPr/>
        </p:nvSpPr>
        <p:spPr>
          <a:xfrm>
            <a:off x="8220299" y="1072794"/>
            <a:ext cx="203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Periphery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55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F8A28A5-C974-2014-BDC1-61E306E58C85}"/>
              </a:ext>
            </a:extLst>
          </p:cNvPr>
          <p:cNvGrpSpPr/>
          <p:nvPr/>
        </p:nvGrpSpPr>
        <p:grpSpPr>
          <a:xfrm>
            <a:off x="7758231" y="1298448"/>
            <a:ext cx="2758705" cy="1389833"/>
            <a:chOff x="6798111" y="1258242"/>
            <a:chExt cx="2758705" cy="1389833"/>
          </a:xfrm>
        </p:grpSpPr>
        <p:pic>
          <p:nvPicPr>
            <p:cNvPr id="52" name="Picture 51" descr="Chicago skyline">
              <a:extLst>
                <a:ext uri="{FF2B5EF4-FFF2-40B4-BE49-F238E27FC236}">
                  <a16:creationId xmlns:a16="http://schemas.microsoft.com/office/drawing/2014/main" id="{63B8AA16-B23D-8E52-3DF6-AC2C380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50"/>
            <a:stretch>
              <a:fillRect/>
            </a:stretch>
          </p:blipFill>
          <p:spPr>
            <a:xfrm>
              <a:off x="6803823" y="1258243"/>
              <a:ext cx="2751089" cy="1389832"/>
            </a:xfrm>
            <a:custGeom>
              <a:avLst/>
              <a:gdLst>
                <a:gd name="connsiteX0" fmla="*/ 0 w 8446576"/>
                <a:gd name="connsiteY0" fmla="*/ 0 h 3552518"/>
                <a:gd name="connsiteX1" fmla="*/ 4401519 w 8446576"/>
                <a:gd name="connsiteY1" fmla="*/ 484322 h 3552518"/>
                <a:gd name="connsiteX2" fmla="*/ 6989737 w 8446576"/>
                <a:gd name="connsiteY2" fmla="*/ 375835 h 3552518"/>
                <a:gd name="connsiteX3" fmla="*/ 8446576 w 8446576"/>
                <a:gd name="connsiteY3" fmla="*/ 15498 h 3552518"/>
                <a:gd name="connsiteX4" fmla="*/ 8446576 w 8446576"/>
                <a:gd name="connsiteY4" fmla="*/ 809318 h 3552518"/>
                <a:gd name="connsiteX5" fmla="*/ 8446576 w 8446576"/>
                <a:gd name="connsiteY5" fmla="*/ 2743200 h 3552518"/>
                <a:gd name="connsiteX6" fmla="*/ 8446576 w 8446576"/>
                <a:gd name="connsiteY6" fmla="*/ 3552518 h 3552518"/>
                <a:gd name="connsiteX7" fmla="*/ 4045057 w 8446576"/>
                <a:gd name="connsiteY7" fmla="*/ 3068196 h 3552518"/>
                <a:gd name="connsiteX8" fmla="*/ 1456839 w 8446576"/>
                <a:gd name="connsiteY8" fmla="*/ 3176683 h 3552518"/>
                <a:gd name="connsiteX9" fmla="*/ 0 w 8446576"/>
                <a:gd name="connsiteY9" fmla="*/ 3537020 h 3552518"/>
                <a:gd name="connsiteX10" fmla="*/ 0 w 8446576"/>
                <a:gd name="connsiteY10" fmla="*/ 2743200 h 3552518"/>
                <a:gd name="connsiteX11" fmla="*/ 0 w 8446576"/>
                <a:gd name="connsiteY11" fmla="*/ 809318 h 355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6576" h="3552518">
                  <a:moveTo>
                    <a:pt x="0" y="0"/>
                  </a:moveTo>
                  <a:cubicBezTo>
                    <a:pt x="741336" y="233120"/>
                    <a:pt x="2993756" y="484322"/>
                    <a:pt x="4401519" y="484322"/>
                  </a:cubicBezTo>
                  <a:cubicBezTo>
                    <a:pt x="5571641" y="482385"/>
                    <a:pt x="6315561" y="456555"/>
                    <a:pt x="6989737" y="375835"/>
                  </a:cubicBezTo>
                  <a:cubicBezTo>
                    <a:pt x="7663913" y="295115"/>
                    <a:pt x="7914467" y="238287"/>
                    <a:pt x="8446576" y="15498"/>
                  </a:cubicBezTo>
                  <a:lnTo>
                    <a:pt x="8446576" y="809318"/>
                  </a:lnTo>
                  <a:lnTo>
                    <a:pt x="8446576" y="2743200"/>
                  </a:lnTo>
                  <a:lnTo>
                    <a:pt x="8446576" y="3552518"/>
                  </a:lnTo>
                  <a:cubicBezTo>
                    <a:pt x="7705240" y="3319398"/>
                    <a:pt x="5452820" y="3068196"/>
                    <a:pt x="4045057" y="3068196"/>
                  </a:cubicBezTo>
                  <a:cubicBezTo>
                    <a:pt x="2874935" y="3070133"/>
                    <a:pt x="2131015" y="3095963"/>
                    <a:pt x="1456839" y="3176683"/>
                  </a:cubicBezTo>
                  <a:cubicBezTo>
                    <a:pt x="782663" y="3257403"/>
                    <a:pt x="532109" y="3314231"/>
                    <a:pt x="0" y="3537020"/>
                  </a:cubicBezTo>
                  <a:lnTo>
                    <a:pt x="0" y="2743200"/>
                  </a:lnTo>
                  <a:lnTo>
                    <a:pt x="0" y="809318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6FF76C6-CCED-6A80-D1D6-DB9134751E8F}"/>
                </a:ext>
              </a:extLst>
            </p:cNvPr>
            <p:cNvSpPr/>
            <p:nvPr/>
          </p:nvSpPr>
          <p:spPr>
            <a:xfrm>
              <a:off x="6803823" y="1258242"/>
              <a:ext cx="2749185" cy="1389833"/>
            </a:xfrm>
            <a:custGeom>
              <a:avLst/>
              <a:gdLst>
                <a:gd name="connsiteX0" fmla="*/ 0 w 8446576"/>
                <a:gd name="connsiteY0" fmla="*/ 0 h 3552518"/>
                <a:gd name="connsiteX1" fmla="*/ 4401519 w 8446576"/>
                <a:gd name="connsiteY1" fmla="*/ 484322 h 3552518"/>
                <a:gd name="connsiteX2" fmla="*/ 6989737 w 8446576"/>
                <a:gd name="connsiteY2" fmla="*/ 375835 h 3552518"/>
                <a:gd name="connsiteX3" fmla="*/ 8446576 w 8446576"/>
                <a:gd name="connsiteY3" fmla="*/ 15498 h 3552518"/>
                <a:gd name="connsiteX4" fmla="*/ 8446576 w 8446576"/>
                <a:gd name="connsiteY4" fmla="*/ 809318 h 3552518"/>
                <a:gd name="connsiteX5" fmla="*/ 8446576 w 8446576"/>
                <a:gd name="connsiteY5" fmla="*/ 2743200 h 3552518"/>
                <a:gd name="connsiteX6" fmla="*/ 8446576 w 8446576"/>
                <a:gd name="connsiteY6" fmla="*/ 3552518 h 3552518"/>
                <a:gd name="connsiteX7" fmla="*/ 4045057 w 8446576"/>
                <a:gd name="connsiteY7" fmla="*/ 3068196 h 3552518"/>
                <a:gd name="connsiteX8" fmla="*/ 1456839 w 8446576"/>
                <a:gd name="connsiteY8" fmla="*/ 3176683 h 3552518"/>
                <a:gd name="connsiteX9" fmla="*/ 0 w 8446576"/>
                <a:gd name="connsiteY9" fmla="*/ 3537020 h 3552518"/>
                <a:gd name="connsiteX10" fmla="*/ 0 w 8446576"/>
                <a:gd name="connsiteY10" fmla="*/ 2743200 h 3552518"/>
                <a:gd name="connsiteX11" fmla="*/ 0 w 8446576"/>
                <a:gd name="connsiteY11" fmla="*/ 809318 h 355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6576" h="3552518">
                  <a:moveTo>
                    <a:pt x="0" y="0"/>
                  </a:moveTo>
                  <a:cubicBezTo>
                    <a:pt x="741336" y="233120"/>
                    <a:pt x="2993756" y="484322"/>
                    <a:pt x="4401519" y="484322"/>
                  </a:cubicBezTo>
                  <a:cubicBezTo>
                    <a:pt x="5571641" y="482385"/>
                    <a:pt x="6315561" y="456555"/>
                    <a:pt x="6989737" y="375835"/>
                  </a:cubicBezTo>
                  <a:cubicBezTo>
                    <a:pt x="7663913" y="295115"/>
                    <a:pt x="7914467" y="238287"/>
                    <a:pt x="8446576" y="15498"/>
                  </a:cubicBezTo>
                  <a:lnTo>
                    <a:pt x="8446576" y="809318"/>
                  </a:lnTo>
                  <a:lnTo>
                    <a:pt x="8446576" y="2743200"/>
                  </a:lnTo>
                  <a:lnTo>
                    <a:pt x="8446576" y="3552518"/>
                  </a:lnTo>
                  <a:cubicBezTo>
                    <a:pt x="7705240" y="3319398"/>
                    <a:pt x="5452820" y="3068196"/>
                    <a:pt x="4045057" y="3068196"/>
                  </a:cubicBezTo>
                  <a:cubicBezTo>
                    <a:pt x="2874935" y="3070133"/>
                    <a:pt x="2131015" y="3095963"/>
                    <a:pt x="1456839" y="3176683"/>
                  </a:cubicBezTo>
                  <a:cubicBezTo>
                    <a:pt x="782663" y="3257403"/>
                    <a:pt x="532109" y="3314231"/>
                    <a:pt x="0" y="3537020"/>
                  </a:cubicBezTo>
                  <a:lnTo>
                    <a:pt x="0" y="2743200"/>
                  </a:lnTo>
                  <a:lnTo>
                    <a:pt x="0" y="809318"/>
                  </a:lnTo>
                  <a:close/>
                </a:path>
              </a:pathLst>
            </a:custGeom>
            <a:solidFill>
              <a:srgbClr val="808282">
                <a:alpha val="73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algn="ctr" defTabSz="457200" rtl="1" eaLnBrk="1" latinLnBrk="0" hangingPunct="1"/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3" name="Picture 112" descr="Chicago skyline">
              <a:extLst>
                <a:ext uri="{FF2B5EF4-FFF2-40B4-BE49-F238E27FC236}">
                  <a16:creationId xmlns:a16="http://schemas.microsoft.com/office/drawing/2014/main" id="{ECB2CC85-729A-C917-F683-2ECE348A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8000"/>
                      </a14:imgEffect>
                    </a14:imgLayer>
                  </a14:imgProps>
                </a:ext>
              </a:extLst>
            </a:blip>
            <a:srcRect l="53707" t="63326" r="26351" b="22548"/>
            <a:stretch>
              <a:fillRect/>
            </a:stretch>
          </p:blipFill>
          <p:spPr>
            <a:xfrm>
              <a:off x="8156448" y="1796796"/>
              <a:ext cx="548640" cy="310896"/>
            </a:xfrm>
            <a:custGeom>
              <a:avLst/>
              <a:gdLst>
                <a:gd name="connsiteX0" fmla="*/ 51817 w 548640"/>
                <a:gd name="connsiteY0" fmla="*/ 0 h 310896"/>
                <a:gd name="connsiteX1" fmla="*/ 496823 w 548640"/>
                <a:gd name="connsiteY1" fmla="*/ 0 h 310896"/>
                <a:gd name="connsiteX2" fmla="*/ 548640 w 548640"/>
                <a:gd name="connsiteY2" fmla="*/ 51817 h 310896"/>
                <a:gd name="connsiteX3" fmla="*/ 548640 w 548640"/>
                <a:gd name="connsiteY3" fmla="*/ 259079 h 310896"/>
                <a:gd name="connsiteX4" fmla="*/ 496823 w 548640"/>
                <a:gd name="connsiteY4" fmla="*/ 310896 h 310896"/>
                <a:gd name="connsiteX5" fmla="*/ 51817 w 548640"/>
                <a:gd name="connsiteY5" fmla="*/ 310896 h 310896"/>
                <a:gd name="connsiteX6" fmla="*/ 0 w 548640"/>
                <a:gd name="connsiteY6" fmla="*/ 259079 h 310896"/>
                <a:gd name="connsiteX7" fmla="*/ 0 w 548640"/>
                <a:gd name="connsiteY7" fmla="*/ 51817 h 310896"/>
                <a:gd name="connsiteX8" fmla="*/ 51817 w 548640"/>
                <a:gd name="connsiteY8" fmla="*/ 0 h 31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640" h="310896">
                  <a:moveTo>
                    <a:pt x="51817" y="0"/>
                  </a:moveTo>
                  <a:lnTo>
                    <a:pt x="496823" y="0"/>
                  </a:lnTo>
                  <a:cubicBezTo>
                    <a:pt x="525441" y="0"/>
                    <a:pt x="548640" y="23199"/>
                    <a:pt x="548640" y="51817"/>
                  </a:cubicBezTo>
                  <a:lnTo>
                    <a:pt x="548640" y="259079"/>
                  </a:lnTo>
                  <a:cubicBezTo>
                    <a:pt x="548640" y="287697"/>
                    <a:pt x="525441" y="310896"/>
                    <a:pt x="496823" y="310896"/>
                  </a:cubicBezTo>
                  <a:lnTo>
                    <a:pt x="51817" y="310896"/>
                  </a:lnTo>
                  <a:cubicBezTo>
                    <a:pt x="23199" y="310896"/>
                    <a:pt x="0" y="287697"/>
                    <a:pt x="0" y="259079"/>
                  </a:cubicBezTo>
                  <a:lnTo>
                    <a:pt x="0" y="51817"/>
                  </a:lnTo>
                  <a:cubicBezTo>
                    <a:pt x="0" y="23199"/>
                    <a:pt x="23199" y="0"/>
                    <a:pt x="51817" y="0"/>
                  </a:cubicBezTo>
                  <a:close/>
                </a:path>
              </a:pathLst>
            </a:custGeom>
            <a:ln>
              <a:solidFill>
                <a:srgbClr val="3BC8FF"/>
              </a:solidFill>
            </a:ln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AEDD438-BE05-6992-A14B-38B937F2680E}"/>
                </a:ext>
              </a:extLst>
            </p:cNvPr>
            <p:cNvGrpSpPr/>
            <p:nvPr/>
          </p:nvGrpSpPr>
          <p:grpSpPr>
            <a:xfrm>
              <a:off x="6798111" y="1309334"/>
              <a:ext cx="2758705" cy="1293336"/>
              <a:chOff x="915318" y="3490259"/>
              <a:chExt cx="3973062" cy="1550706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C1B7137-FBF2-0399-B37A-D4E30A9F7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060" y="3749639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34D4226-14EC-E5D5-BA30-3092FC4A05C6}"/>
                  </a:ext>
                </a:extLst>
              </p:cNvPr>
              <p:cNvCxnSpPr/>
              <p:nvPr/>
            </p:nvCxnSpPr>
            <p:spPr>
              <a:xfrm>
                <a:off x="923544" y="3953757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8CE9BAE-D798-1976-54C4-F6F967B6CFA1}"/>
                  </a:ext>
                </a:extLst>
              </p:cNvPr>
              <p:cNvCxnSpPr/>
              <p:nvPr/>
            </p:nvCxnSpPr>
            <p:spPr>
              <a:xfrm>
                <a:off x="915318" y="4381971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003DAB-232E-36D1-58E0-E9937621AC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318" y="4602701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694E97C-C3B7-1B67-BA9B-7995CCE3AE15}"/>
                  </a:ext>
                </a:extLst>
              </p:cNvPr>
              <p:cNvCxnSpPr/>
              <p:nvPr/>
            </p:nvCxnSpPr>
            <p:spPr>
              <a:xfrm>
                <a:off x="926286" y="4168796"/>
                <a:ext cx="39620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7CF5711-2D78-29B4-E0FB-482D8C9A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544" y="4779682"/>
                <a:ext cx="395935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F557E0C-F94C-D412-923D-0E9591032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506" y="3490259"/>
                <a:ext cx="0" cy="15180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4107CAB-63DF-D086-2DDB-05E46135A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6558" y="3535082"/>
                <a:ext cx="0" cy="14109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B093841-09F8-D75B-E63D-B7BDAC334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967" y="3566255"/>
                <a:ext cx="0" cy="13382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FF1CB07-DFA7-5B79-3E66-8AF01ABA1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8058" y="3597291"/>
                <a:ext cx="0" cy="12829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0E625C2-49F9-C79B-C278-6D0AF11536F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5260" y="3522942"/>
                <a:ext cx="0" cy="15180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56D897C-F3A1-B4F2-8F51-5EFEB857654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370208" y="3578171"/>
                <a:ext cx="0" cy="14109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28A879C-CFCA-2655-A55B-011AC1DA50F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75799" y="3619735"/>
                <a:ext cx="0" cy="13382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7FE27E3-7F74-D746-8257-2A77AD09190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798708" y="3643980"/>
                <a:ext cx="0" cy="12829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CF95327-BA4B-353C-8954-0E11E7B50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6101" y="3621536"/>
                <a:ext cx="0" cy="12587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80B30D7-A404-A352-0029-EB799AEA96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1786" y="3647375"/>
                <a:ext cx="0" cy="12571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3AA3AA3-C081-C82D-7F0B-71967631C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7842" y="365509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4A9235C-A193-BEBA-6612-D0DE0CE62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487" y="365509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C3E2532-DA4A-34EB-445B-B725A03506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8216" y="3649619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A7F742D-7BC5-819E-32E1-D38A62A11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3183" y="3640061"/>
                <a:ext cx="0" cy="122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1C82DD-29E2-DCD7-FB9F-643CB5A2179D}"/>
                </a:ext>
              </a:extLst>
            </p:cNvPr>
            <p:cNvSpPr/>
            <p:nvPr/>
          </p:nvSpPr>
          <p:spPr>
            <a:xfrm>
              <a:off x="8084675" y="1875255"/>
              <a:ext cx="175164" cy="177794"/>
            </a:xfrm>
            <a:prstGeom prst="rect">
              <a:avLst/>
            </a:prstGeom>
            <a:solidFill>
              <a:srgbClr val="3BC8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Utility-driven model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DEEA16-F6FF-39F7-0CB8-2C9FC4C7E4DB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5B933A-715C-AAFD-C79F-7430574B018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3D4C0-491D-ADD9-6AC9-A9E20EDABC2D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B5FBD8-41DB-22B5-C535-397B4E04E3F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03EB2-EEEE-A78B-8F27-6B8D8CBA4810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11</a:t>
              </a:r>
            </a:p>
          </p:txBody>
        </p:sp>
      </p:grpSp>
      <p:graphicFrame>
        <p:nvGraphicFramePr>
          <p:cNvPr id="70" name="Table 70">
            <a:extLst>
              <a:ext uri="{FF2B5EF4-FFF2-40B4-BE49-F238E27FC236}">
                <a16:creationId xmlns:a16="http://schemas.microsoft.com/office/drawing/2014/main" id="{4E4B0C0D-1991-0230-E5E2-4428683972FD}"/>
              </a:ext>
            </a:extLst>
          </p:cNvPr>
          <p:cNvGraphicFramePr>
            <a:graphicFrameLocks noGrp="1"/>
          </p:cNvGraphicFramePr>
          <p:nvPr/>
        </p:nvGraphicFramePr>
        <p:xfrm>
          <a:off x="2228682" y="3311054"/>
          <a:ext cx="7566325" cy="162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025">
                  <a:extLst>
                    <a:ext uri="{9D8B030D-6E8A-4147-A177-3AD203B41FA5}">
                      <a16:colId xmlns:a16="http://schemas.microsoft.com/office/drawing/2014/main" val="131556822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43167711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34650596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293324454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31166666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61636864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76025591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80043379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898057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3120718268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55576862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4202607713"/>
                    </a:ext>
                  </a:extLst>
                </a:gridCol>
                <a:gridCol w="582025">
                  <a:extLst>
                    <a:ext uri="{9D8B030D-6E8A-4147-A177-3AD203B41FA5}">
                      <a16:colId xmlns:a16="http://schemas.microsoft.com/office/drawing/2014/main" val="1191979426"/>
                    </a:ext>
                  </a:extLst>
                </a:gridCol>
              </a:tblGrid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9369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9866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299945"/>
                  </a:ext>
                </a:extLst>
              </a:tr>
              <a:tr h="4070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8692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A3A40AA-F7A2-440D-F0CA-8484B2C28EE2}"/>
              </a:ext>
            </a:extLst>
          </p:cNvPr>
          <p:cNvSpPr txBox="1"/>
          <p:nvPr/>
        </p:nvSpPr>
        <p:spPr>
          <a:xfrm rot="16200000">
            <a:off x="1450492" y="3940457"/>
            <a:ext cx="9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Tile(i)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78C193-9267-9DA2-E7B7-F41680B4B4DB}"/>
              </a:ext>
            </a:extLst>
          </p:cNvPr>
          <p:cNvSpPr txBox="1"/>
          <p:nvPr/>
        </p:nvSpPr>
        <p:spPr>
          <a:xfrm>
            <a:off x="5520994" y="5070752"/>
            <a:ext cx="114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Frame(f)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CF69E46-B659-AAD2-8C2E-275B65988677}"/>
              </a:ext>
            </a:extLst>
          </p:cNvPr>
          <p:cNvGraphicFramePr>
            <a:graphicFrameLocks noGrp="1"/>
          </p:cNvGraphicFramePr>
          <p:nvPr/>
        </p:nvGraphicFramePr>
        <p:xfrm>
          <a:off x="10142106" y="3311054"/>
          <a:ext cx="586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37">
                  <a:extLst>
                    <a:ext uri="{9D8B030D-6E8A-4147-A177-3AD203B41FA5}">
                      <a16:colId xmlns:a16="http://schemas.microsoft.com/office/drawing/2014/main" val="3550254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8055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709DA7-C47D-0160-AE8B-1D498CBDC77D}"/>
              </a:ext>
            </a:extLst>
          </p:cNvPr>
          <p:cNvSpPr txBox="1"/>
          <p:nvPr/>
        </p:nvSpPr>
        <p:spPr>
          <a:xfrm>
            <a:off x="10728543" y="3290179"/>
            <a:ext cx="119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Relevant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87263-4610-D85A-E830-3CC21D667B8C}"/>
              </a:ext>
            </a:extLst>
          </p:cNvPr>
          <p:cNvGrpSpPr/>
          <p:nvPr/>
        </p:nvGrpSpPr>
        <p:grpSpPr>
          <a:xfrm>
            <a:off x="3852809" y="2900138"/>
            <a:ext cx="5445303" cy="365760"/>
            <a:chOff x="3852809" y="2465798"/>
            <a:chExt cx="5445303" cy="365760"/>
          </a:xfrm>
        </p:grpSpPr>
        <p:sp>
          <p:nvSpPr>
            <p:cNvPr id="7" name="Double Brace 6">
              <a:extLst>
                <a:ext uri="{FF2B5EF4-FFF2-40B4-BE49-F238E27FC236}">
                  <a16:creationId xmlns:a16="http://schemas.microsoft.com/office/drawing/2014/main" id="{7342A5EA-F8E1-6D69-57DD-22BE801D1E3A}"/>
                </a:ext>
              </a:extLst>
            </p:cNvPr>
            <p:cNvSpPr/>
            <p:nvPr/>
          </p:nvSpPr>
          <p:spPr>
            <a:xfrm>
              <a:off x="3852809" y="2465798"/>
              <a:ext cx="5445303" cy="365760"/>
            </a:xfrm>
            <a:prstGeom prst="bracePair">
              <a:avLst>
                <a:gd name="adj" fmla="val 15229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C47ECD-30E2-0667-D647-582D092DB077}"/>
                </a:ext>
              </a:extLst>
            </p:cNvPr>
            <p:cNvSpPr txBox="1"/>
            <p:nvPr/>
          </p:nvSpPr>
          <p:spPr>
            <a:xfrm>
              <a:off x="4006921" y="2465798"/>
              <a:ext cx="5167901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ckwell" panose="02060603020205020403" pitchFamily="18" charset="77"/>
                </a:rPr>
                <a:t>How many frames the tile benefits 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43452A-3E2F-E4A7-533C-DE75DE1C765E}"/>
              </a:ext>
            </a:extLst>
          </p:cNvPr>
          <p:cNvGrpSpPr/>
          <p:nvPr/>
        </p:nvGrpSpPr>
        <p:grpSpPr>
          <a:xfrm>
            <a:off x="2627568" y="1301681"/>
            <a:ext cx="2758705" cy="1389833"/>
            <a:chOff x="3123242" y="1156722"/>
            <a:chExt cx="2188986" cy="9817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7DC465-2AEF-1AA0-C50D-1BD82B07495E}"/>
                </a:ext>
              </a:extLst>
            </p:cNvPr>
            <p:cNvGrpSpPr/>
            <p:nvPr/>
          </p:nvGrpSpPr>
          <p:grpSpPr>
            <a:xfrm>
              <a:off x="3123242" y="1156722"/>
              <a:ext cx="2188986" cy="981700"/>
              <a:chOff x="915318" y="3429000"/>
              <a:chExt cx="3973062" cy="1666405"/>
            </a:xfrm>
          </p:grpSpPr>
          <p:pic>
            <p:nvPicPr>
              <p:cNvPr id="22" name="Picture 21" descr="Chicago skyline">
                <a:extLst>
                  <a:ext uri="{FF2B5EF4-FFF2-40B4-BE49-F238E27FC236}">
                    <a16:creationId xmlns:a16="http://schemas.microsoft.com/office/drawing/2014/main" id="{FFC1E8AA-5690-27B2-D2C6-E9345BE1F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6850"/>
              <a:stretch>
                <a:fillRect/>
              </a:stretch>
            </p:blipFill>
            <p:spPr>
              <a:xfrm>
                <a:off x="923544" y="3429001"/>
                <a:ext cx="3962094" cy="1666404"/>
              </a:xfrm>
              <a:custGeom>
                <a:avLst/>
                <a:gdLst>
                  <a:gd name="connsiteX0" fmla="*/ 0 w 8446576"/>
                  <a:gd name="connsiteY0" fmla="*/ 0 h 3552518"/>
                  <a:gd name="connsiteX1" fmla="*/ 4401519 w 8446576"/>
                  <a:gd name="connsiteY1" fmla="*/ 484322 h 3552518"/>
                  <a:gd name="connsiteX2" fmla="*/ 6989737 w 8446576"/>
                  <a:gd name="connsiteY2" fmla="*/ 375835 h 3552518"/>
                  <a:gd name="connsiteX3" fmla="*/ 8446576 w 8446576"/>
                  <a:gd name="connsiteY3" fmla="*/ 15498 h 3552518"/>
                  <a:gd name="connsiteX4" fmla="*/ 8446576 w 8446576"/>
                  <a:gd name="connsiteY4" fmla="*/ 809318 h 3552518"/>
                  <a:gd name="connsiteX5" fmla="*/ 8446576 w 8446576"/>
                  <a:gd name="connsiteY5" fmla="*/ 2743200 h 3552518"/>
                  <a:gd name="connsiteX6" fmla="*/ 8446576 w 8446576"/>
                  <a:gd name="connsiteY6" fmla="*/ 3552518 h 3552518"/>
                  <a:gd name="connsiteX7" fmla="*/ 4045057 w 8446576"/>
                  <a:gd name="connsiteY7" fmla="*/ 3068196 h 3552518"/>
                  <a:gd name="connsiteX8" fmla="*/ 1456839 w 8446576"/>
                  <a:gd name="connsiteY8" fmla="*/ 3176683 h 3552518"/>
                  <a:gd name="connsiteX9" fmla="*/ 0 w 8446576"/>
                  <a:gd name="connsiteY9" fmla="*/ 3537020 h 3552518"/>
                  <a:gd name="connsiteX10" fmla="*/ 0 w 8446576"/>
                  <a:gd name="connsiteY10" fmla="*/ 2743200 h 3552518"/>
                  <a:gd name="connsiteX11" fmla="*/ 0 w 8446576"/>
                  <a:gd name="connsiteY11" fmla="*/ 809318 h 355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46576" h="3552518">
                    <a:moveTo>
                      <a:pt x="0" y="0"/>
                    </a:moveTo>
                    <a:cubicBezTo>
                      <a:pt x="741336" y="233120"/>
                      <a:pt x="2993756" y="484322"/>
                      <a:pt x="4401519" y="484322"/>
                    </a:cubicBezTo>
                    <a:cubicBezTo>
                      <a:pt x="5571641" y="482385"/>
                      <a:pt x="6315561" y="456555"/>
                      <a:pt x="6989737" y="375835"/>
                    </a:cubicBezTo>
                    <a:cubicBezTo>
                      <a:pt x="7663913" y="295115"/>
                      <a:pt x="7914467" y="238287"/>
                      <a:pt x="8446576" y="15498"/>
                    </a:cubicBezTo>
                    <a:lnTo>
                      <a:pt x="8446576" y="809318"/>
                    </a:lnTo>
                    <a:lnTo>
                      <a:pt x="8446576" y="2743200"/>
                    </a:lnTo>
                    <a:lnTo>
                      <a:pt x="8446576" y="3552518"/>
                    </a:lnTo>
                    <a:cubicBezTo>
                      <a:pt x="7705240" y="3319398"/>
                      <a:pt x="5452820" y="3068196"/>
                      <a:pt x="4045057" y="3068196"/>
                    </a:cubicBezTo>
                    <a:cubicBezTo>
                      <a:pt x="2874935" y="3070133"/>
                      <a:pt x="2131015" y="3095963"/>
                      <a:pt x="1456839" y="3176683"/>
                    </a:cubicBezTo>
                    <a:cubicBezTo>
                      <a:pt x="782663" y="3257403"/>
                      <a:pt x="532109" y="3314231"/>
                      <a:pt x="0" y="3537020"/>
                    </a:cubicBezTo>
                    <a:lnTo>
                      <a:pt x="0" y="2743200"/>
                    </a:lnTo>
                    <a:lnTo>
                      <a:pt x="0" y="809318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0A998E5-DAA6-BA7D-F1DE-44E141FFF7AF}"/>
                  </a:ext>
                </a:extLst>
              </p:cNvPr>
              <p:cNvSpPr/>
              <p:nvPr/>
            </p:nvSpPr>
            <p:spPr>
              <a:xfrm>
                <a:off x="923544" y="3429000"/>
                <a:ext cx="3959352" cy="1666405"/>
              </a:xfrm>
              <a:custGeom>
                <a:avLst/>
                <a:gdLst>
                  <a:gd name="connsiteX0" fmla="*/ 0 w 8446576"/>
                  <a:gd name="connsiteY0" fmla="*/ 0 h 3552518"/>
                  <a:gd name="connsiteX1" fmla="*/ 4401519 w 8446576"/>
                  <a:gd name="connsiteY1" fmla="*/ 484322 h 3552518"/>
                  <a:gd name="connsiteX2" fmla="*/ 6989737 w 8446576"/>
                  <a:gd name="connsiteY2" fmla="*/ 375835 h 3552518"/>
                  <a:gd name="connsiteX3" fmla="*/ 8446576 w 8446576"/>
                  <a:gd name="connsiteY3" fmla="*/ 15498 h 3552518"/>
                  <a:gd name="connsiteX4" fmla="*/ 8446576 w 8446576"/>
                  <a:gd name="connsiteY4" fmla="*/ 809318 h 3552518"/>
                  <a:gd name="connsiteX5" fmla="*/ 8446576 w 8446576"/>
                  <a:gd name="connsiteY5" fmla="*/ 2743200 h 3552518"/>
                  <a:gd name="connsiteX6" fmla="*/ 8446576 w 8446576"/>
                  <a:gd name="connsiteY6" fmla="*/ 3552518 h 3552518"/>
                  <a:gd name="connsiteX7" fmla="*/ 4045057 w 8446576"/>
                  <a:gd name="connsiteY7" fmla="*/ 3068196 h 3552518"/>
                  <a:gd name="connsiteX8" fmla="*/ 1456839 w 8446576"/>
                  <a:gd name="connsiteY8" fmla="*/ 3176683 h 3552518"/>
                  <a:gd name="connsiteX9" fmla="*/ 0 w 8446576"/>
                  <a:gd name="connsiteY9" fmla="*/ 3537020 h 3552518"/>
                  <a:gd name="connsiteX10" fmla="*/ 0 w 8446576"/>
                  <a:gd name="connsiteY10" fmla="*/ 2743200 h 3552518"/>
                  <a:gd name="connsiteX11" fmla="*/ 0 w 8446576"/>
                  <a:gd name="connsiteY11" fmla="*/ 809318 h 355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46576" h="3552518">
                    <a:moveTo>
                      <a:pt x="0" y="0"/>
                    </a:moveTo>
                    <a:cubicBezTo>
                      <a:pt x="741336" y="233120"/>
                      <a:pt x="2993756" y="484322"/>
                      <a:pt x="4401519" y="484322"/>
                    </a:cubicBezTo>
                    <a:cubicBezTo>
                      <a:pt x="5571641" y="482385"/>
                      <a:pt x="6315561" y="456555"/>
                      <a:pt x="6989737" y="375835"/>
                    </a:cubicBezTo>
                    <a:cubicBezTo>
                      <a:pt x="7663913" y="295115"/>
                      <a:pt x="7914467" y="238287"/>
                      <a:pt x="8446576" y="15498"/>
                    </a:cubicBezTo>
                    <a:lnTo>
                      <a:pt x="8446576" y="809318"/>
                    </a:lnTo>
                    <a:lnTo>
                      <a:pt x="8446576" y="2743200"/>
                    </a:lnTo>
                    <a:lnTo>
                      <a:pt x="8446576" y="3552518"/>
                    </a:lnTo>
                    <a:cubicBezTo>
                      <a:pt x="7705240" y="3319398"/>
                      <a:pt x="5452820" y="3068196"/>
                      <a:pt x="4045057" y="3068196"/>
                    </a:cubicBezTo>
                    <a:cubicBezTo>
                      <a:pt x="2874935" y="3070133"/>
                      <a:pt x="2131015" y="3095963"/>
                      <a:pt x="1456839" y="3176683"/>
                    </a:cubicBezTo>
                    <a:cubicBezTo>
                      <a:pt x="782663" y="3257403"/>
                      <a:pt x="532109" y="3314231"/>
                      <a:pt x="0" y="3537020"/>
                    </a:cubicBezTo>
                    <a:lnTo>
                      <a:pt x="0" y="2743200"/>
                    </a:lnTo>
                    <a:lnTo>
                      <a:pt x="0" y="809318"/>
                    </a:lnTo>
                    <a:close/>
                  </a:path>
                </a:pathLst>
              </a:custGeom>
              <a:solidFill>
                <a:srgbClr val="808282">
                  <a:alpha val="73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algn="ctr" defTabSz="457200" rtl="1" eaLnBrk="1" latinLnBrk="0" hangingPunct="1"/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24" name="Picture 23" descr="Chicago skyline">
                <a:extLst>
                  <a:ext uri="{FF2B5EF4-FFF2-40B4-BE49-F238E27FC236}">
                    <a16:creationId xmlns:a16="http://schemas.microsoft.com/office/drawing/2014/main" id="{C8A47B3C-253C-113F-A5CD-0243BB660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4000"/>
                        </a14:imgEffect>
                      </a14:imgLayer>
                    </a14:imgProps>
                  </a:ext>
                </a:extLst>
              </a:blip>
              <a:srcRect l="39903" t="61278" r="39903" b="24428"/>
              <a:stretch>
                <a:fillRect/>
              </a:stretch>
            </p:blipFill>
            <p:spPr>
              <a:xfrm>
                <a:off x="2504541" y="4073607"/>
                <a:ext cx="800100" cy="377190"/>
              </a:xfrm>
              <a:custGeom>
                <a:avLst/>
                <a:gdLst>
                  <a:gd name="connsiteX0" fmla="*/ 62866 w 800100"/>
                  <a:gd name="connsiteY0" fmla="*/ 0 h 377190"/>
                  <a:gd name="connsiteX1" fmla="*/ 737234 w 800100"/>
                  <a:gd name="connsiteY1" fmla="*/ 0 h 377190"/>
                  <a:gd name="connsiteX2" fmla="*/ 800100 w 800100"/>
                  <a:gd name="connsiteY2" fmla="*/ 62866 h 377190"/>
                  <a:gd name="connsiteX3" fmla="*/ 800100 w 800100"/>
                  <a:gd name="connsiteY3" fmla="*/ 314324 h 377190"/>
                  <a:gd name="connsiteX4" fmla="*/ 737234 w 800100"/>
                  <a:gd name="connsiteY4" fmla="*/ 377190 h 377190"/>
                  <a:gd name="connsiteX5" fmla="*/ 62866 w 800100"/>
                  <a:gd name="connsiteY5" fmla="*/ 377190 h 377190"/>
                  <a:gd name="connsiteX6" fmla="*/ 0 w 800100"/>
                  <a:gd name="connsiteY6" fmla="*/ 314324 h 377190"/>
                  <a:gd name="connsiteX7" fmla="*/ 0 w 800100"/>
                  <a:gd name="connsiteY7" fmla="*/ 62866 h 377190"/>
                  <a:gd name="connsiteX8" fmla="*/ 62866 w 800100"/>
                  <a:gd name="connsiteY8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100" h="377190">
                    <a:moveTo>
                      <a:pt x="62866" y="0"/>
                    </a:moveTo>
                    <a:lnTo>
                      <a:pt x="737234" y="0"/>
                    </a:lnTo>
                    <a:cubicBezTo>
                      <a:pt x="771954" y="0"/>
                      <a:pt x="800100" y="28146"/>
                      <a:pt x="800100" y="62866"/>
                    </a:cubicBezTo>
                    <a:lnTo>
                      <a:pt x="800100" y="314324"/>
                    </a:lnTo>
                    <a:cubicBezTo>
                      <a:pt x="800100" y="349044"/>
                      <a:pt x="771954" y="377190"/>
                      <a:pt x="737234" y="377190"/>
                    </a:cubicBezTo>
                    <a:lnTo>
                      <a:pt x="62866" y="377190"/>
                    </a:lnTo>
                    <a:cubicBezTo>
                      <a:pt x="28146" y="377190"/>
                      <a:pt x="0" y="349044"/>
                      <a:pt x="0" y="314324"/>
                    </a:cubicBezTo>
                    <a:lnTo>
                      <a:pt x="0" y="62866"/>
                    </a:lnTo>
                    <a:cubicBezTo>
                      <a:pt x="0" y="28146"/>
                      <a:pt x="28146" y="0"/>
                      <a:pt x="62866" y="0"/>
                    </a:cubicBezTo>
                    <a:close/>
                  </a:path>
                </a:pathLst>
              </a:custGeom>
              <a:ln w="12700">
                <a:solidFill>
                  <a:srgbClr val="3BC8FF"/>
                </a:solidFill>
              </a:ln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A94CB4F-7728-867B-E0A4-71B5279BF854}"/>
                  </a:ext>
                </a:extLst>
              </p:cNvPr>
              <p:cNvGrpSpPr/>
              <p:nvPr/>
            </p:nvGrpSpPr>
            <p:grpSpPr>
              <a:xfrm>
                <a:off x="915318" y="3490259"/>
                <a:ext cx="3973062" cy="1550706"/>
                <a:chOff x="915318" y="3490259"/>
                <a:chExt cx="3973062" cy="1550706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4771C42-3467-30B7-E4B2-916C82EC9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060" y="3749639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C591E14-CA63-BE60-4CC3-48B304E18A65}"/>
                    </a:ext>
                  </a:extLst>
                </p:cNvPr>
                <p:cNvCxnSpPr/>
                <p:nvPr/>
              </p:nvCxnSpPr>
              <p:spPr>
                <a:xfrm>
                  <a:off x="923544" y="3953757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1631326-2E2B-62B2-AB93-2A3F58DF6102}"/>
                    </a:ext>
                  </a:extLst>
                </p:cNvPr>
                <p:cNvCxnSpPr/>
                <p:nvPr/>
              </p:nvCxnSpPr>
              <p:spPr>
                <a:xfrm>
                  <a:off x="915318" y="4381971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6116017-3DC3-DB7A-3BBC-BBC530E135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318" y="4602701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C493D5-EAA9-3505-068B-0040C6B1FA0D}"/>
                    </a:ext>
                  </a:extLst>
                </p:cNvPr>
                <p:cNvCxnSpPr/>
                <p:nvPr/>
              </p:nvCxnSpPr>
              <p:spPr>
                <a:xfrm>
                  <a:off x="926286" y="4168796"/>
                  <a:ext cx="396209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301ED9-EAAD-01E6-548E-927F3F09A2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3544" y="4779682"/>
                  <a:ext cx="395935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49F0A28-D92D-77BE-6217-09ECB7693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1506" y="3490259"/>
                  <a:ext cx="0" cy="15180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54C8B5C-449B-8B70-9121-9122075139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6558" y="3535082"/>
                  <a:ext cx="0" cy="141099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E580A3E-A714-8682-C636-422F5ECED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0967" y="3566255"/>
                  <a:ext cx="0" cy="1338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A281BC2-9204-B161-BC32-48D45B2C1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8058" y="3597291"/>
                  <a:ext cx="0" cy="128297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0BECC84-787B-2E27-3127-D3D0841D6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645260" y="3522942"/>
                  <a:ext cx="0" cy="151802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3B32CBB-FDA2-1CE9-8446-06B71172A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370208" y="3578171"/>
                  <a:ext cx="0" cy="141099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ECFA93F-0657-61EC-37FE-64131CCF5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75799" y="3619735"/>
                  <a:ext cx="0" cy="1338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F60225F-E45F-F11E-7113-70D1F79CD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3798708" y="3643980"/>
                  <a:ext cx="0" cy="128297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90EEB6C-089D-A2BD-2636-2F743BEB9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6101" y="3621536"/>
                  <a:ext cx="0" cy="125872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209C8D9-D409-BDF0-ADAE-DDAE19E7C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1786" y="3647375"/>
                  <a:ext cx="0" cy="1257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B2CB2DB-1F63-40F6-A164-776AFD30F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57842" y="365509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49EDEA1D-AA42-93E9-7029-0D686107E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0487" y="365509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F5D1724-0E2E-A11A-3AEE-696D7023E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68216" y="3649619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BCDCF198-1577-7707-1C5F-8B67D73A69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3183" y="3640061"/>
                  <a:ext cx="0" cy="122516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A2E2DD3-2D0F-AF04-2A32-5516787ED5AA}"/>
                </a:ext>
              </a:extLst>
            </p:cNvPr>
            <p:cNvSpPr/>
            <p:nvPr/>
          </p:nvSpPr>
          <p:spPr>
            <a:xfrm>
              <a:off x="4144109" y="1592545"/>
              <a:ext cx="138990" cy="125584"/>
            </a:xfrm>
            <a:prstGeom prst="rect">
              <a:avLst/>
            </a:prstGeom>
            <a:solidFill>
              <a:srgbClr val="3BC8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/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8954018-6954-D9D4-D797-62983EC4354D}"/>
              </a:ext>
            </a:extLst>
          </p:cNvPr>
          <p:cNvCxnSpPr>
            <a:cxnSpLocks/>
            <a:endCxn id="23" idx="7"/>
          </p:cNvCxnSpPr>
          <p:nvPr/>
        </p:nvCxnSpPr>
        <p:spPr>
          <a:xfrm flipH="1" flipV="1">
            <a:off x="3949862" y="2502035"/>
            <a:ext cx="346062" cy="804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E99B44B-77DF-FD3F-6A01-3974483DCD66}"/>
              </a:ext>
            </a:extLst>
          </p:cNvPr>
          <p:cNvCxnSpPr>
            <a:cxnSpLocks/>
            <a:endCxn id="52" idx="7"/>
          </p:cNvCxnSpPr>
          <p:nvPr/>
        </p:nvCxnSpPr>
        <p:spPr>
          <a:xfrm flipV="1">
            <a:off x="8879420" y="2498802"/>
            <a:ext cx="202017" cy="80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A4636A8-A8A5-09A5-B94A-E43C8CE4044C}"/>
              </a:ext>
            </a:extLst>
          </p:cNvPr>
          <p:cNvCxnSpPr>
            <a:cxnSpLocks/>
          </p:cNvCxnSpPr>
          <p:nvPr/>
        </p:nvCxnSpPr>
        <p:spPr>
          <a:xfrm flipH="1">
            <a:off x="5485857" y="2001167"/>
            <a:ext cx="2208286" cy="0"/>
          </a:xfrm>
          <a:prstGeom prst="straightConnector1">
            <a:avLst/>
          </a:prstGeom>
          <a:ln w="25400"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D8C5027-9B44-2D74-F318-678701B468A5}"/>
              </a:ext>
            </a:extLst>
          </p:cNvPr>
          <p:cNvSpPr txBox="1"/>
          <p:nvPr/>
        </p:nvSpPr>
        <p:spPr>
          <a:xfrm>
            <a:off x="5301358" y="1294227"/>
            <a:ext cx="247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How central relative to the viewport 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CC57B7-6AD3-F780-7CCF-C04F1BBED0CF}"/>
              </a:ext>
            </a:extLst>
          </p:cNvPr>
          <p:cNvCxnSpPr>
            <a:cxnSpLocks/>
          </p:cNvCxnSpPr>
          <p:nvPr/>
        </p:nvCxnSpPr>
        <p:spPr>
          <a:xfrm flipV="1">
            <a:off x="5126233" y="4974593"/>
            <a:ext cx="0" cy="581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E192D9-9023-1AA0-A2FA-230069C62BE8}"/>
              </a:ext>
            </a:extLst>
          </p:cNvPr>
          <p:cNvSpPr txBox="1"/>
          <p:nvPr/>
        </p:nvSpPr>
        <p:spPr>
          <a:xfrm>
            <a:off x="3565487" y="5556318"/>
            <a:ext cx="317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What is the value of tile if fetched by time (t)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A675AB-30BF-9F88-9C82-287D9002F6A5}"/>
              </a:ext>
            </a:extLst>
          </p:cNvPr>
          <p:cNvSpPr/>
          <p:nvPr/>
        </p:nvSpPr>
        <p:spPr>
          <a:xfrm>
            <a:off x="5126233" y="3312242"/>
            <a:ext cx="4093726" cy="399582"/>
          </a:xfrm>
          <a:prstGeom prst="rect">
            <a:avLst/>
          </a:prstGeom>
          <a:solidFill>
            <a:schemeClr val="accent6">
              <a:lumMod val="60000"/>
              <a:lumOff val="40000"/>
              <a:alpha val="7138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Rockwell" panose="02060603020205020403" pitchFamily="18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2BC1BF-758E-FC8C-C1DA-B8E1FF4FA6B8}"/>
              </a:ext>
            </a:extLst>
          </p:cNvPr>
          <p:cNvSpPr txBox="1"/>
          <p:nvPr/>
        </p:nvSpPr>
        <p:spPr>
          <a:xfrm>
            <a:off x="6949912" y="3302811"/>
            <a:ext cx="446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∑</a:t>
            </a:r>
            <a:endParaRPr lang="en-US" sz="2400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A5967D-FD71-819A-4226-0F82EC3849F9}"/>
              </a:ext>
            </a:extLst>
          </p:cNvPr>
          <p:cNvSpPr txBox="1"/>
          <p:nvPr/>
        </p:nvSpPr>
        <p:spPr>
          <a:xfrm>
            <a:off x="3096773" y="1124436"/>
            <a:ext cx="203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Center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E041B-F830-7F14-6C46-0AA3945D3148}"/>
              </a:ext>
            </a:extLst>
          </p:cNvPr>
          <p:cNvSpPr txBox="1"/>
          <p:nvPr/>
        </p:nvSpPr>
        <p:spPr>
          <a:xfrm>
            <a:off x="8220299" y="1072794"/>
            <a:ext cx="203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Periphery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2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Tile scheduling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179FB-7748-F15F-4DE1-0CFAE3A7526F}"/>
              </a:ext>
            </a:extLst>
          </p:cNvPr>
          <p:cNvSpPr txBox="1"/>
          <p:nvPr/>
        </p:nvSpPr>
        <p:spPr>
          <a:xfrm>
            <a:off x="667512" y="1189926"/>
            <a:ext cx="11101701" cy="336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Given the tiles utilities and a bandwidth estimate over the look-ahead window,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LcPeriod"/>
            </a:pPr>
            <a:r>
              <a:rPr lang="en-US" dirty="0">
                <a:latin typeface="Rockwell" panose="02060603020205020403" pitchFamily="18" charset="77"/>
              </a:rPr>
              <a:t>Which tiles to fetch ?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LcPeriod"/>
            </a:pPr>
            <a:r>
              <a:rPr lang="en-US" dirty="0">
                <a:latin typeface="Rockwell" panose="02060603020205020403" pitchFamily="18" charset="77"/>
              </a:rPr>
              <a:t>In what qualities?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LcPeriod"/>
            </a:pPr>
            <a:r>
              <a:rPr lang="en-US" dirty="0">
                <a:latin typeface="Rockwell" panose="02060603020205020403" pitchFamily="18" charset="77"/>
              </a:rPr>
              <a:t>In what order ?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Goal: total utility of all tiles is maximized 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Optimal solution </a:t>
            </a:r>
            <a:r>
              <a:rPr lang="en-US" sz="1600" dirty="0">
                <a:latin typeface="Rockwell" panose="02060603020205020403" pitchFamily="18" charset="77"/>
                <a:sym typeface="Wingdings" pitchFamily="2" charset="2"/>
              </a:rPr>
              <a:t></a:t>
            </a: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 Integer programming problem</a:t>
            </a:r>
            <a:endParaRPr lang="en-US" dirty="0">
              <a:latin typeface="Rockwell" panose="02060603020205020403" pitchFamily="18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We use greedy heuristic algorithm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B7110-EC15-FFA8-F052-97D43D72C88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42DD53-80FF-9FD2-E2F5-00F5CADAD6A4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F54AA3-D253-2584-ECC6-73F23E3BE252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22B856-194D-1DD1-E85E-8DE86E43D99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3E4B8B-AC43-47C2-FF7B-3AE37A5415A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0748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DF2AD2-5688-12BC-E530-88834ECFCA1E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02DD0-189A-F294-7FD1-1497741D6E8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258C-31D4-ED9E-C1F9-82491CE690A1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Dragonfly 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B7110-EC15-FFA8-F052-97D43D72C88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42DD53-80FF-9FD2-E2F5-00F5CADAD6A4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F54AA3-D253-2584-ECC6-73F23E3BE252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22B856-194D-1DD1-E85E-8DE86E43D995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3E4B8B-AC43-47C2-FF7B-3AE37A5415A4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12</a:t>
              </a:r>
            </a:p>
          </p:txBody>
        </p:sp>
      </p:grpSp>
      <p:pic>
        <p:nvPicPr>
          <p:cNvPr id="19" name="Picture 18" descr="A diagram of a video server&#10;&#10;Description automatically generated">
            <a:extLst>
              <a:ext uri="{FF2B5EF4-FFF2-40B4-BE49-F238E27FC236}">
                <a16:creationId xmlns:a16="http://schemas.microsoft.com/office/drawing/2014/main" id="{6E7D1F3F-02B4-45F9-D6CC-7BAC8149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48" y="1315811"/>
            <a:ext cx="8229600" cy="4900773"/>
          </a:xfrm>
          <a:prstGeom prst="rect">
            <a:avLst/>
          </a:prstGeom>
        </p:spPr>
      </p:pic>
      <p:pic>
        <p:nvPicPr>
          <p:cNvPr id="21" name="Picture 20" descr="A diagram of a video server&#10;&#10;Description automatically generated">
            <a:extLst>
              <a:ext uri="{FF2B5EF4-FFF2-40B4-BE49-F238E27FC236}">
                <a16:creationId xmlns:a16="http://schemas.microsoft.com/office/drawing/2014/main" id="{72C1F52F-5132-7B61-9B4B-F868B876F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55" r="61402" b="47991"/>
          <a:stretch/>
        </p:blipFill>
        <p:spPr>
          <a:xfrm>
            <a:off x="1980510" y="2426207"/>
            <a:ext cx="3176706" cy="1438657"/>
          </a:xfrm>
          <a:prstGeom prst="rect">
            <a:avLst/>
          </a:prstGeom>
        </p:spPr>
      </p:pic>
      <p:pic>
        <p:nvPicPr>
          <p:cNvPr id="24" name="Picture 23" descr="A diagram of a video server&#10;&#10;Description automatically generated">
            <a:extLst>
              <a:ext uri="{FF2B5EF4-FFF2-40B4-BE49-F238E27FC236}">
                <a16:creationId xmlns:a16="http://schemas.microsoft.com/office/drawing/2014/main" id="{7B8D329F-39DA-7639-B6DC-559819BE5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97" t="31243" r="40697" b="53003"/>
          <a:stretch/>
        </p:blipFill>
        <p:spPr>
          <a:xfrm>
            <a:off x="5435600" y="2847975"/>
            <a:ext cx="1432560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F95F8-E0D3-DA8A-F6FF-E632B5B18C2A}"/>
              </a:ext>
            </a:extLst>
          </p:cNvPr>
          <p:cNvSpPr txBox="1"/>
          <p:nvPr/>
        </p:nvSpPr>
        <p:spPr>
          <a:xfrm>
            <a:off x="565912" y="1189926"/>
            <a:ext cx="11753088" cy="4612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Compare Dragonfly with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Pano, Flare, and TwoTier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Several Dragonfly variants (ablation study)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Methodology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User study: participants moved freely when viewing video with a given algorithm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Emulations: several 360 videos, bandwidth traces, user movement traces </a:t>
            </a:r>
          </a:p>
          <a:p>
            <a:pPr marL="11113" lvl="2"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 marL="11113" lvl="2"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Metrics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Subjective</a:t>
            </a:r>
            <a:r>
              <a:rPr lang="en-US" sz="1600" dirty="0">
                <a:latin typeface="Rockwell" panose="02060603020205020403" pitchFamily="18" charset="77"/>
                <a:sym typeface="Wingdings" pitchFamily="2" charset="2"/>
              </a:rPr>
              <a:t>:</a:t>
            </a: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 (i) Opinion Score (ii) Qualitative Feedback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Objective:  (i) PSNR (ii) PSPNR (iii) Rebuffering Ratio (iv) Incomplete Viewports (v) Bandwidth Wastage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C5BB13-7B70-514B-80A4-3CB5DC81E634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2D9939-E6BD-AAB7-B8DD-0B6F6ED35E6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5DF6A6-9C47-76A6-5ACA-8A6574456B6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190D37-A60D-AE46-BF4F-2234229176B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94FECE-4384-D620-68AC-029D6EBF467F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812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F95F8-E0D3-DA8A-F6FF-E632B5B18C2A}"/>
              </a:ext>
            </a:extLst>
          </p:cNvPr>
          <p:cNvSpPr txBox="1"/>
          <p:nvPr/>
        </p:nvSpPr>
        <p:spPr>
          <a:xfrm>
            <a:off x="565912" y="1189926"/>
            <a:ext cx="11753088" cy="4612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Compare Dragonfly with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Pano, Flare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, and TwoTier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Several Dragonfly variants (ablation study)</a:t>
            </a:r>
          </a:p>
          <a:p>
            <a:pPr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Methodology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User study: participants moved freely when viewing video with a given algorithm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Emulations: several 360 videos, bandwidth traces, user movement traces </a:t>
            </a:r>
          </a:p>
          <a:p>
            <a:pPr marL="11113" lvl="2">
              <a:lnSpc>
                <a:spcPct val="150000"/>
              </a:lnSpc>
            </a:pPr>
            <a:endParaRPr lang="en-US" dirty="0">
              <a:latin typeface="Rockwell" panose="02060603020205020403" pitchFamily="18" charset="77"/>
            </a:endParaRPr>
          </a:p>
          <a:p>
            <a:pPr marL="11113" lvl="2"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</a:rPr>
              <a:t>Metrics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Subjective</a:t>
            </a:r>
            <a:r>
              <a:rPr lang="en-US" sz="1600" dirty="0">
                <a:latin typeface="Rockwell" panose="02060603020205020403" pitchFamily="18" charset="77"/>
                <a:sym typeface="Wingdings" pitchFamily="2" charset="2"/>
              </a:rPr>
              <a:t>:</a:t>
            </a: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 (i) Opinion Score (ii) Qualitative Feedback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77"/>
                <a:sym typeface="Wingdings" pitchFamily="2" charset="2"/>
              </a:rPr>
              <a:t>Objective:  (i) PSNR (ii) PSPNR (iii) Rebuffering Ratio (iv) Incomplete Viewports (v) Bandwidth Wastage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C5BB13-7B70-514B-80A4-3CB5DC81E634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2D9939-E6BD-AAB7-B8DD-0B6F6ED35E63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5DF6A6-9C47-76A6-5ACA-8A6574456B6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190D37-A60D-AE46-BF4F-2234229176B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94FECE-4384-D620-68AC-029D6EBF467F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409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Evaluation: user study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F95F8-E0D3-DA8A-F6FF-E632B5B18C2A}"/>
              </a:ext>
            </a:extLst>
          </p:cNvPr>
          <p:cNvSpPr txBox="1"/>
          <p:nvPr/>
        </p:nvSpPr>
        <p:spPr>
          <a:xfrm>
            <a:off x="667512" y="1189926"/>
            <a:ext cx="11379708" cy="457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Rockwell" panose="02060603020205020403" pitchFamily="18" charset="77"/>
                <a:sym typeface="Wingdings" pitchFamily="2" charset="2"/>
              </a:rPr>
              <a:t>We had 26 participants  5 videos  3 schemes: Dragonfly, Flare, and Pano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B19E0-696C-D64D-5A30-77AF80106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076" y="2141219"/>
            <a:ext cx="5641848" cy="382340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B4553E4-FE35-B078-A6B3-12D3AC55A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1002" b="38815"/>
          <a:stretch/>
        </p:blipFill>
        <p:spPr>
          <a:xfrm>
            <a:off x="7280910" y="2141219"/>
            <a:ext cx="1636014" cy="233934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FD5F4F6-3009-3548-CE68-BAEE9D7B3E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1003" r="-1" b="82215"/>
          <a:stretch/>
        </p:blipFill>
        <p:spPr>
          <a:xfrm>
            <a:off x="7280910" y="2147001"/>
            <a:ext cx="1636014" cy="680018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4203977-DD63-7581-5A90-0B7A61B85887}"/>
              </a:ext>
            </a:extLst>
          </p:cNvPr>
          <p:cNvSpPr/>
          <p:nvPr/>
        </p:nvSpPr>
        <p:spPr>
          <a:xfrm>
            <a:off x="9175843" y="2141219"/>
            <a:ext cx="2656930" cy="1691330"/>
          </a:xfrm>
          <a:prstGeom prst="round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Majority of Dragonfly session having a rating &gt;=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D44DD3-5F25-54AA-F26D-EC29F76E1E5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AA5D53-AB08-E92C-044A-60F0852FD372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EA48FD-D9B9-23DE-E3A7-8FF1A6238EB4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825C1F-335B-7638-779B-84B19FA05113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AD46CB-1BE5-B28F-6AAB-0F26C8B07E0D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99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Evaluation: user study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F95F8-E0D3-DA8A-F6FF-E632B5B18C2A}"/>
              </a:ext>
            </a:extLst>
          </p:cNvPr>
          <p:cNvSpPr txBox="1"/>
          <p:nvPr/>
        </p:nvSpPr>
        <p:spPr>
          <a:xfrm>
            <a:off x="667512" y="1189926"/>
            <a:ext cx="1137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Rockwell" panose="02060603020205020403" pitchFamily="18" charset="77"/>
              </a:rPr>
              <a:t>For qualitive feedback, we summarize the key observations from 381 received comments</a:t>
            </a:r>
            <a:endParaRPr lang="en-US" dirty="0">
              <a:latin typeface="Rockwell" panose="02060603020205020403" pitchFamily="18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A0F986-0D77-3F9A-8D5A-2A9B5B485E26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02EB75-8C0F-C591-587F-6C7839DFE742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CBC3D8-BB69-237A-C298-EDD98D2B9D9C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A29B67-6D0E-D801-2B61-8420ABDF6F3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48706F-01CE-4827-1603-C0749133209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15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E83470F-8EEA-554F-1356-664921578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929" y="2602873"/>
            <a:ext cx="5364680" cy="35570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922BFFE-AE56-5160-261F-A84C92547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417" y="2602873"/>
            <a:ext cx="5364680" cy="3557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947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A1B53FD-63CC-15E0-031D-1FF34E10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929" y="2602873"/>
            <a:ext cx="5364680" cy="35570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3A92B4C-DEF3-63B3-51C9-4FD0A7823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417" y="2602873"/>
            <a:ext cx="5364680" cy="3557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Evaluation: user study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F95F8-E0D3-DA8A-F6FF-E632B5B18C2A}"/>
              </a:ext>
            </a:extLst>
          </p:cNvPr>
          <p:cNvSpPr txBox="1"/>
          <p:nvPr/>
        </p:nvSpPr>
        <p:spPr>
          <a:xfrm>
            <a:off x="667512" y="1189926"/>
            <a:ext cx="1137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Rockwell" panose="02060603020205020403" pitchFamily="18" charset="77"/>
              </a:rPr>
              <a:t>For qualitive feedback, we summarize the key observations from 381 received comments</a:t>
            </a:r>
            <a:endParaRPr lang="en-US" dirty="0">
              <a:latin typeface="Rockwell" panose="02060603020205020403" pitchFamily="18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45040-7771-442D-F033-9319371110D3}"/>
              </a:ext>
            </a:extLst>
          </p:cNvPr>
          <p:cNvSpPr/>
          <p:nvPr/>
        </p:nvSpPr>
        <p:spPr>
          <a:xfrm>
            <a:off x="4437089" y="3077297"/>
            <a:ext cx="644577" cy="1803622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DE115-5C32-CBF6-1EAC-2621A04A0738}"/>
              </a:ext>
            </a:extLst>
          </p:cNvPr>
          <p:cNvSpPr/>
          <p:nvPr/>
        </p:nvSpPr>
        <p:spPr>
          <a:xfrm>
            <a:off x="10255772" y="3077297"/>
            <a:ext cx="612098" cy="1499017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927A92-4841-C59D-0136-C0C77EA49F0E}"/>
              </a:ext>
            </a:extLst>
          </p:cNvPr>
          <p:cNvCxnSpPr/>
          <p:nvPr/>
        </p:nvCxnSpPr>
        <p:spPr>
          <a:xfrm flipH="1">
            <a:off x="5082788" y="2390380"/>
            <a:ext cx="1014334" cy="89941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0CA7B4-967B-59F4-AF56-57CFA88508B9}"/>
              </a:ext>
            </a:extLst>
          </p:cNvPr>
          <p:cNvCxnSpPr>
            <a:cxnSpLocks/>
          </p:cNvCxnSpPr>
          <p:nvPr/>
        </p:nvCxnSpPr>
        <p:spPr>
          <a:xfrm>
            <a:off x="9224842" y="2390380"/>
            <a:ext cx="1030930" cy="68691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94BF689-8E49-AB6C-43CC-4183D2D1B41B}"/>
              </a:ext>
            </a:extLst>
          </p:cNvPr>
          <p:cNvSpPr/>
          <p:nvPr/>
        </p:nvSpPr>
        <p:spPr>
          <a:xfrm>
            <a:off x="4661941" y="1698465"/>
            <a:ext cx="5965732" cy="703296"/>
          </a:xfrm>
          <a:prstGeom prst="round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Dragonfly is highly reactive with higher quality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A0F986-0D77-3F9A-8D5A-2A9B5B485E26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02EB75-8C0F-C591-587F-6C7839DFE742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CBC3D8-BB69-237A-C298-EDD98D2B9D9C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A29B67-6D0E-D801-2B61-8420ABDF6F38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48706F-01CE-4827-1603-C07491332092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94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hicago skyline">
            <a:extLst>
              <a:ext uri="{FF2B5EF4-FFF2-40B4-BE49-F238E27FC236}">
                <a16:creationId xmlns:a16="http://schemas.microsoft.com/office/drawing/2014/main" id="{435E9FAC-8D42-6506-2C70-D06D3245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50"/>
          <a:stretch>
            <a:fillRect/>
          </a:stretch>
        </p:blipFill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5AB3DA39-312B-A036-F05B-6855A7E446F7}"/>
              </a:ext>
            </a:extLst>
          </p:cNvPr>
          <p:cNvSpPr/>
          <p:nvPr/>
        </p:nvSpPr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" name="Picture 40" descr="Chicago skyline">
            <a:extLst>
              <a:ext uri="{FF2B5EF4-FFF2-40B4-BE49-F238E27FC236}">
                <a16:creationId xmlns:a16="http://schemas.microsoft.com/office/drawing/2014/main" id="{B6BABFBD-03EC-F5D7-6CE3-37EB713E1325}"/>
              </a:ext>
            </a:extLst>
          </p:cNvPr>
          <p:cNvPicPr>
            <a:picLocks/>
          </p:cNvPicPr>
          <p:nvPr/>
        </p:nvPicPr>
        <p:blipFill>
          <a:blip r:embed="rId3"/>
          <a:srcRect l="53486" t="55928" r="15015" b="19759"/>
          <a:stretch>
            <a:fillRect/>
          </a:stretch>
        </p:blipFill>
        <p:spPr>
          <a:xfrm>
            <a:off x="6393516" y="2741350"/>
            <a:ext cx="2660542" cy="1367725"/>
          </a:xfrm>
          <a:custGeom>
            <a:avLst/>
            <a:gdLst>
              <a:gd name="connsiteX0" fmla="*/ 227959 w 2660542"/>
              <a:gd name="connsiteY0" fmla="*/ 0 h 1367725"/>
              <a:gd name="connsiteX1" fmla="*/ 2432583 w 2660542"/>
              <a:gd name="connsiteY1" fmla="*/ 0 h 1367725"/>
              <a:gd name="connsiteX2" fmla="*/ 2660542 w 2660542"/>
              <a:gd name="connsiteY2" fmla="*/ 227959 h 1367725"/>
              <a:gd name="connsiteX3" fmla="*/ 2660542 w 2660542"/>
              <a:gd name="connsiteY3" fmla="*/ 1139766 h 1367725"/>
              <a:gd name="connsiteX4" fmla="*/ 2432583 w 2660542"/>
              <a:gd name="connsiteY4" fmla="*/ 1367725 h 1367725"/>
              <a:gd name="connsiteX5" fmla="*/ 227959 w 2660542"/>
              <a:gd name="connsiteY5" fmla="*/ 1367725 h 1367725"/>
              <a:gd name="connsiteX6" fmla="*/ 0 w 2660542"/>
              <a:gd name="connsiteY6" fmla="*/ 1139766 h 1367725"/>
              <a:gd name="connsiteX7" fmla="*/ 0 w 2660542"/>
              <a:gd name="connsiteY7" fmla="*/ 227959 h 1367725"/>
              <a:gd name="connsiteX8" fmla="*/ 227959 w 2660542"/>
              <a:gd name="connsiteY8" fmla="*/ 0 h 136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542" h="1367725">
                <a:moveTo>
                  <a:pt x="227959" y="0"/>
                </a:moveTo>
                <a:lnTo>
                  <a:pt x="2432583" y="0"/>
                </a:lnTo>
                <a:cubicBezTo>
                  <a:pt x="2558481" y="0"/>
                  <a:pt x="2660542" y="102061"/>
                  <a:pt x="2660542" y="227959"/>
                </a:cubicBezTo>
                <a:lnTo>
                  <a:pt x="2660542" y="1139766"/>
                </a:lnTo>
                <a:cubicBezTo>
                  <a:pt x="2660542" y="1265664"/>
                  <a:pt x="2558481" y="1367725"/>
                  <a:pt x="2432583" y="1367725"/>
                </a:cubicBezTo>
                <a:lnTo>
                  <a:pt x="227959" y="1367725"/>
                </a:lnTo>
                <a:cubicBezTo>
                  <a:pt x="102061" y="1367725"/>
                  <a:pt x="0" y="1265664"/>
                  <a:pt x="0" y="1139766"/>
                </a:cubicBezTo>
                <a:lnTo>
                  <a:pt x="0" y="227959"/>
                </a:lnTo>
                <a:cubicBezTo>
                  <a:pt x="0" y="102061"/>
                  <a:pt x="102061" y="0"/>
                  <a:pt x="227959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8433FB5-DBA2-8E88-F42F-FBD4EBEF1CF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video versus 360° video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FBA8F7-2072-F82B-4878-A8DCE5308ED3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3505BC-41BD-9B4C-F318-760E2FB01CE3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2B5AA5A-E39E-7FB2-D3E3-F5DA7E7E1DC5}"/>
              </a:ext>
            </a:extLst>
          </p:cNvPr>
          <p:cNvSpPr/>
          <p:nvPr/>
        </p:nvSpPr>
        <p:spPr>
          <a:xfrm>
            <a:off x="3904570" y="1062291"/>
            <a:ext cx="4365244" cy="805741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Passively consuming content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44FA6F-B561-6F9F-89D1-4AEAA5374006}"/>
              </a:ext>
            </a:extLst>
          </p:cNvPr>
          <p:cNvCxnSpPr>
            <a:cxnSpLocks/>
          </p:cNvCxnSpPr>
          <p:nvPr/>
        </p:nvCxnSpPr>
        <p:spPr>
          <a:xfrm>
            <a:off x="4133169" y="1483450"/>
            <a:ext cx="393192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Avatar Male">
                <a:extLst>
                  <a:ext uri="{FF2B5EF4-FFF2-40B4-BE49-F238E27FC236}">
                    <a16:creationId xmlns:a16="http://schemas.microsoft.com/office/drawing/2014/main" id="{E6E45DAD-F93B-F3ED-28D9-08BDB0157D3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75717823"/>
                  </p:ext>
                </p:extLst>
              </p:nvPr>
            </p:nvGraphicFramePr>
            <p:xfrm>
              <a:off x="4836621" y="4370133"/>
              <a:ext cx="2375778" cy="163179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75778" cy="1631799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6953141" ay="2035970" az="7858369"/>
                    <am3d:postTrans dx="0" dy="10800000" dz="10800000"/>
                  </am3d:trans>
                  <am3d:raster rName="Office3DRenderer" rVer="16.0.8326">
                    <am3d:blip r:embed="rId5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Avatar Male">
                <a:extLst>
                  <a:ext uri="{FF2B5EF4-FFF2-40B4-BE49-F238E27FC236}">
                    <a16:creationId xmlns:a16="http://schemas.microsoft.com/office/drawing/2014/main" id="{E6E45DAD-F93B-F3ED-28D9-08BDB0157D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6621" y="4370133"/>
                <a:ext cx="2375778" cy="1631799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006991C-B281-96C7-9940-045F23671E0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E645D0-178B-C896-DEBB-518C8784993D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F865F1B-8698-3D29-B803-ABACCD4CA60E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C2FCA-4618-B4C6-D649-DB594058273D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23F02-717A-30E4-55C9-309DDD8455C5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4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B4C8A-EE28-323E-5FE6-FFB740D57F95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396EC-A985-45EB-C787-F47C62D91436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95AB2-3EBE-6EF5-35BA-9BC7D3986490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2D293-89AD-B283-1A02-5F49ED64ED99}"/>
              </a:ext>
            </a:extLst>
          </p:cNvPr>
          <p:cNvSpPr txBox="1"/>
          <p:nvPr/>
        </p:nvSpPr>
        <p:spPr>
          <a:xfrm>
            <a:off x="667511" y="1189926"/>
            <a:ext cx="11101701" cy="295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Rockwell" panose="02060603020205020403" pitchFamily="18" charset="77"/>
              </a:rPr>
              <a:t>Proactive skip leads to better user experience than classical rebuffering </a:t>
            </a:r>
            <a:endParaRPr lang="en-US" dirty="0">
              <a:latin typeface="Rockwell" panose="02060603020205020403" pitchFamily="18" charset="77"/>
            </a:endParaRPr>
          </a:p>
          <a:p>
            <a:pPr marL="285750" indent="-285750">
              <a:lnSpc>
                <a:spcPct val="25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Dragonfly, a 360</a:t>
            </a:r>
            <a:r>
              <a:rPr lang="en-US" sz="1800" dirty="0">
                <a:effectLst/>
                <a:latin typeface="Rockwell" panose="02060603020205020403" pitchFamily="18" charset="77"/>
              </a:rPr>
              <a:t>˚ system which proactively skips tiles to maintain interactivity </a:t>
            </a:r>
            <a:endParaRPr lang="en-US" dirty="0">
              <a:latin typeface="Rockwell" panose="02060603020205020403" pitchFamily="18" charset="77"/>
            </a:endParaRPr>
          </a:p>
          <a:p>
            <a:pPr marL="285750" indent="-285750">
              <a:lnSpc>
                <a:spcPct val="250000"/>
              </a:lnSpc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77"/>
              </a:rPr>
              <a:t>Dragonfly outperforms Flare/Pano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Rockwell" panose="02060603020205020403" pitchFamily="18" charset="77"/>
              </a:rPr>
              <a:t>Users rated 65% of Dragonfly sessions as good/excellent vs 13%-16% for Flare/Pano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Rockwell" panose="02060603020205020403" pitchFamily="18" charset="77"/>
              </a:rPr>
              <a:t>Reactivity feedback indicating Dragonfly is highly reactive,  while Flare/Pano being slow to react</a:t>
            </a:r>
            <a:endParaRPr lang="en-US" sz="1800" dirty="0">
              <a:latin typeface="Rockwell" panose="02060603020205020403" pitchFamily="18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04EB746-D87A-63EB-95FA-0996E2EE3212}"/>
              </a:ext>
            </a:extLst>
          </p:cNvPr>
          <p:cNvSpPr/>
          <p:nvPr/>
        </p:nvSpPr>
        <p:spPr>
          <a:xfrm>
            <a:off x="2606746" y="4636820"/>
            <a:ext cx="6550402" cy="10312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ckwell" panose="02060603020205020403" pitchFamily="18" charset="77"/>
              </a:rPr>
              <a:t>We released Dragonfly source code</a:t>
            </a:r>
          </a:p>
          <a:p>
            <a:pPr algn="ctr"/>
            <a:r>
              <a:rPr lang="en-US" sz="2000" dirty="0">
                <a:latin typeface="Rockwell" panose="02060603020205020403" pitchFamily="18" charset="77"/>
              </a:rPr>
              <a:t>https://github.com/Purdue-ISL/Dragonfly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DA350A-5E0A-5E07-0FAE-05217EC02932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1738BD-E79D-87E9-27CD-FE483D1AA44A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8201C-3C77-7CE8-CEBC-7DA7B32DD53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ABDF85-C92F-3199-C9F9-3C95A9C8CC12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DEBB18-A97F-7496-7CF7-451C99F93835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16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7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hicago skyline">
            <a:extLst>
              <a:ext uri="{FF2B5EF4-FFF2-40B4-BE49-F238E27FC236}">
                <a16:creationId xmlns:a16="http://schemas.microsoft.com/office/drawing/2014/main" id="{435E9FAC-8D42-6506-2C70-D06D32450C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0"/>
          <a:stretch>
            <a:fillRect/>
          </a:stretch>
        </p:blipFill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5AB3DA39-312B-A036-F05B-6855A7E446F7}"/>
              </a:ext>
            </a:extLst>
          </p:cNvPr>
          <p:cNvSpPr/>
          <p:nvPr/>
        </p:nvSpPr>
        <p:spPr>
          <a:xfrm>
            <a:off x="1872712" y="1671967"/>
            <a:ext cx="8446576" cy="3552518"/>
          </a:xfrm>
          <a:custGeom>
            <a:avLst/>
            <a:gdLst>
              <a:gd name="connsiteX0" fmla="*/ 0 w 8446576"/>
              <a:gd name="connsiteY0" fmla="*/ 0 h 3552518"/>
              <a:gd name="connsiteX1" fmla="*/ 4401519 w 8446576"/>
              <a:gd name="connsiteY1" fmla="*/ 484322 h 3552518"/>
              <a:gd name="connsiteX2" fmla="*/ 6989737 w 8446576"/>
              <a:gd name="connsiteY2" fmla="*/ 375835 h 3552518"/>
              <a:gd name="connsiteX3" fmla="*/ 8446576 w 8446576"/>
              <a:gd name="connsiteY3" fmla="*/ 15498 h 3552518"/>
              <a:gd name="connsiteX4" fmla="*/ 8446576 w 8446576"/>
              <a:gd name="connsiteY4" fmla="*/ 809318 h 3552518"/>
              <a:gd name="connsiteX5" fmla="*/ 8446576 w 8446576"/>
              <a:gd name="connsiteY5" fmla="*/ 2743200 h 3552518"/>
              <a:gd name="connsiteX6" fmla="*/ 8446576 w 8446576"/>
              <a:gd name="connsiteY6" fmla="*/ 3552518 h 3552518"/>
              <a:gd name="connsiteX7" fmla="*/ 4045057 w 8446576"/>
              <a:gd name="connsiteY7" fmla="*/ 3068196 h 3552518"/>
              <a:gd name="connsiteX8" fmla="*/ 1456839 w 8446576"/>
              <a:gd name="connsiteY8" fmla="*/ 3176683 h 3552518"/>
              <a:gd name="connsiteX9" fmla="*/ 0 w 8446576"/>
              <a:gd name="connsiteY9" fmla="*/ 3537020 h 3552518"/>
              <a:gd name="connsiteX10" fmla="*/ 0 w 8446576"/>
              <a:gd name="connsiteY10" fmla="*/ 2743200 h 3552518"/>
              <a:gd name="connsiteX11" fmla="*/ 0 w 8446576"/>
              <a:gd name="connsiteY11" fmla="*/ 809318 h 35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6576" h="3552518">
                <a:moveTo>
                  <a:pt x="0" y="0"/>
                </a:moveTo>
                <a:cubicBezTo>
                  <a:pt x="741336" y="233120"/>
                  <a:pt x="2993756" y="484322"/>
                  <a:pt x="4401519" y="484322"/>
                </a:cubicBezTo>
                <a:cubicBezTo>
                  <a:pt x="5571641" y="482385"/>
                  <a:pt x="6315561" y="456555"/>
                  <a:pt x="6989737" y="375835"/>
                </a:cubicBezTo>
                <a:cubicBezTo>
                  <a:pt x="7663913" y="295115"/>
                  <a:pt x="7914467" y="238287"/>
                  <a:pt x="8446576" y="15498"/>
                </a:cubicBezTo>
                <a:lnTo>
                  <a:pt x="8446576" y="809318"/>
                </a:lnTo>
                <a:lnTo>
                  <a:pt x="8446576" y="2743200"/>
                </a:lnTo>
                <a:lnTo>
                  <a:pt x="8446576" y="3552518"/>
                </a:lnTo>
                <a:cubicBezTo>
                  <a:pt x="7705240" y="3319398"/>
                  <a:pt x="5452820" y="3068196"/>
                  <a:pt x="4045057" y="3068196"/>
                </a:cubicBezTo>
                <a:cubicBezTo>
                  <a:pt x="2874935" y="3070133"/>
                  <a:pt x="2131015" y="3095963"/>
                  <a:pt x="1456839" y="3176683"/>
                </a:cubicBezTo>
                <a:cubicBezTo>
                  <a:pt x="782663" y="3257403"/>
                  <a:pt x="532109" y="3314231"/>
                  <a:pt x="0" y="3537020"/>
                </a:cubicBezTo>
                <a:lnTo>
                  <a:pt x="0" y="2743200"/>
                </a:lnTo>
                <a:lnTo>
                  <a:pt x="0" y="809318"/>
                </a:lnTo>
                <a:close/>
              </a:path>
            </a:pathLst>
          </a:custGeom>
          <a:solidFill>
            <a:srgbClr val="80828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hicago skyline">
            <a:extLst>
              <a:ext uri="{FF2B5EF4-FFF2-40B4-BE49-F238E27FC236}">
                <a16:creationId xmlns:a16="http://schemas.microsoft.com/office/drawing/2014/main" id="{B5596CC6-F688-E639-D393-4948A1AD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87" t="55859" r="61311" b="19759"/>
          <a:stretch>
            <a:fillRect/>
          </a:stretch>
        </p:blipFill>
        <p:spPr>
          <a:xfrm>
            <a:off x="2479731" y="2741350"/>
            <a:ext cx="2660904" cy="1371600"/>
          </a:xfrm>
          <a:custGeom>
            <a:avLst/>
            <a:gdLst>
              <a:gd name="connsiteX0" fmla="*/ 228605 w 2660904"/>
              <a:gd name="connsiteY0" fmla="*/ 0 h 1371600"/>
              <a:gd name="connsiteX1" fmla="*/ 2432299 w 2660904"/>
              <a:gd name="connsiteY1" fmla="*/ 0 h 1371600"/>
              <a:gd name="connsiteX2" fmla="*/ 2660904 w 2660904"/>
              <a:gd name="connsiteY2" fmla="*/ 228605 h 1371600"/>
              <a:gd name="connsiteX3" fmla="*/ 2660904 w 2660904"/>
              <a:gd name="connsiteY3" fmla="*/ 1142995 h 1371600"/>
              <a:gd name="connsiteX4" fmla="*/ 2432299 w 2660904"/>
              <a:gd name="connsiteY4" fmla="*/ 1371600 h 1371600"/>
              <a:gd name="connsiteX5" fmla="*/ 228605 w 2660904"/>
              <a:gd name="connsiteY5" fmla="*/ 1371600 h 1371600"/>
              <a:gd name="connsiteX6" fmla="*/ 0 w 2660904"/>
              <a:gd name="connsiteY6" fmla="*/ 1142995 h 1371600"/>
              <a:gd name="connsiteX7" fmla="*/ 0 w 2660904"/>
              <a:gd name="connsiteY7" fmla="*/ 228605 h 1371600"/>
              <a:gd name="connsiteX8" fmla="*/ 228605 w 2660904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904" h="1371600">
                <a:moveTo>
                  <a:pt x="228605" y="0"/>
                </a:moveTo>
                <a:lnTo>
                  <a:pt x="2432299" y="0"/>
                </a:lnTo>
                <a:cubicBezTo>
                  <a:pt x="2558554" y="0"/>
                  <a:pt x="2660904" y="102350"/>
                  <a:pt x="2660904" y="228605"/>
                </a:cubicBezTo>
                <a:lnTo>
                  <a:pt x="2660904" y="1142995"/>
                </a:lnTo>
                <a:cubicBezTo>
                  <a:pt x="2660904" y="1269250"/>
                  <a:pt x="2558554" y="1371600"/>
                  <a:pt x="2432299" y="1371600"/>
                </a:cubicBezTo>
                <a:lnTo>
                  <a:pt x="228605" y="1371600"/>
                </a:lnTo>
                <a:cubicBezTo>
                  <a:pt x="102350" y="1371600"/>
                  <a:pt x="0" y="1269250"/>
                  <a:pt x="0" y="1142995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C078D-DCFC-27AE-6FBF-CB1F3B167E03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video versus 360° video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548D5-EE08-A718-42C4-7A14FB4D8CEF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729C7-508B-D986-ED4C-096791F53E9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9F81E75-EA0F-D21C-FC79-9450EF6DBD1C}"/>
              </a:ext>
            </a:extLst>
          </p:cNvPr>
          <p:cNvSpPr/>
          <p:nvPr/>
        </p:nvSpPr>
        <p:spPr>
          <a:xfrm>
            <a:off x="3904570" y="1062291"/>
            <a:ext cx="4365244" cy="805741"/>
          </a:xfrm>
          <a:prstGeom prst="roundRect">
            <a:avLst/>
          </a:prstGeom>
          <a:solidFill>
            <a:srgbClr val="FA8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Passively consuming content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E1BAB3-DA41-D03A-5768-B9CBB1910222}"/>
              </a:ext>
            </a:extLst>
          </p:cNvPr>
          <p:cNvCxnSpPr>
            <a:cxnSpLocks/>
          </p:cNvCxnSpPr>
          <p:nvPr/>
        </p:nvCxnSpPr>
        <p:spPr>
          <a:xfrm>
            <a:off x="4133169" y="1483450"/>
            <a:ext cx="393192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0C40313-F337-161F-9EB7-55AFCAC7ED7C}"/>
              </a:ext>
            </a:extLst>
          </p:cNvPr>
          <p:cNvSpPr/>
          <p:nvPr/>
        </p:nvSpPr>
        <p:spPr>
          <a:xfrm>
            <a:off x="1872712" y="3045355"/>
            <a:ext cx="8446576" cy="805741"/>
          </a:xfrm>
          <a:prstGeom prst="rect">
            <a:avLst/>
          </a:prstGeom>
          <a:solidFill>
            <a:srgbClr val="9BF8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77"/>
              </a:rPr>
              <a:t>Actively engaging with content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Avatar Male">
                <a:extLst>
                  <a:ext uri="{FF2B5EF4-FFF2-40B4-BE49-F238E27FC236}">
                    <a16:creationId xmlns:a16="http://schemas.microsoft.com/office/drawing/2014/main" id="{3CEB6A84-188C-672A-EF55-028F8908858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013262765"/>
                  </p:ext>
                </p:extLst>
              </p:nvPr>
            </p:nvGraphicFramePr>
            <p:xfrm>
              <a:off x="4836621" y="4370133"/>
              <a:ext cx="2375778" cy="16317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75778" cy="1631799"/>
                    </a:xfrm>
                    <a:prstGeom prst="rect">
                      <a:avLst/>
                    </a:prstGeom>
                  </am3d:spPr>
                  <am3d:camera>
                    <am3d:pos x="0" y="0" z="51632781"/>
                    <am3d:up dx="0" dy="36000000" dz="0"/>
                    <am3d:lookAt x="0" y="10800000" z="10800000"/>
                    <am3d:perspective fov="720000"/>
                  </am3d:camera>
                  <am3d:trans>
                    <am3d:meterPerModelUnit n="612139" d="1000000"/>
                    <am3d:preTrans dx="-257278" dy="-33272998" dz="-194214"/>
                    <am3d:scale>
                      <am3d:sx n="1000000" d="1000000"/>
                      <am3d:sy n="1000000" d="1000000"/>
                      <am3d:sz n="1000000" d="1000000"/>
                    </am3d:scale>
                    <am3d:rot ax="7172480" ay="-2126676" az="-8062015"/>
                    <am3d:postTrans dx="0" dy="10800000" dz="1080000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Avatar Male">
                <a:extLst>
                  <a:ext uri="{FF2B5EF4-FFF2-40B4-BE49-F238E27FC236}">
                    <a16:creationId xmlns:a16="http://schemas.microsoft.com/office/drawing/2014/main" id="{3CEB6A84-188C-672A-EF55-028F89088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6621" y="4370133"/>
                <a:ext cx="2375778" cy="1631799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0979B74-7FC4-F653-C48E-5D20D01F1A3D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90AE0E-A00A-7487-3AAC-C68C8CBD32DB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D9C4B2-CAAF-5E27-9E6A-89B7C591E387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AF798D-C3E0-DC15-4FBF-A1BD7FF1F0B7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8A4523-4AF5-DC29-E757-F44B68CEB0FC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210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33101-7E41-414D-E851-118C6C6902C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streaming approach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B9A37-44E0-FFDE-959E-2CCDF32FE440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6439D-34E6-00E6-5AF8-1DE22889C1B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115CA-3A53-3DF9-2E7C-49177825D01A}"/>
              </a:ext>
            </a:extLst>
          </p:cNvPr>
          <p:cNvSpPr txBox="1"/>
          <p:nvPr/>
        </p:nvSpPr>
        <p:spPr>
          <a:xfrm>
            <a:off x="839724" y="1560786"/>
            <a:ext cx="105277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#1. </a:t>
            </a: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Simply stream full 360 video following traditional streaming methodology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742950" lvl="1" indent="-285750"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360 video is ~5X traditional video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00F850D-440B-B2C2-42DF-BAC215782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478" y="3071811"/>
            <a:ext cx="4749800" cy="3200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B1D6B0-3F3C-4315-7F6A-6D10EB331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58"/>
          <a:stretch/>
        </p:blipFill>
        <p:spPr>
          <a:xfrm>
            <a:off x="7097070" y="3071811"/>
            <a:ext cx="1156208" cy="3200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96F8ACB-7590-8A29-F507-1F1063C64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7936" r="30695"/>
          <a:stretch/>
        </p:blipFill>
        <p:spPr>
          <a:xfrm>
            <a:off x="5780334" y="3071811"/>
            <a:ext cx="1014984" cy="3200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AB5030-DAE1-08EA-EFF8-3610BA2F6022}"/>
              </a:ext>
            </a:extLst>
          </p:cNvPr>
          <p:cNvCxnSpPr>
            <a:endCxn id="25" idx="3"/>
          </p:cNvCxnSpPr>
          <p:nvPr/>
        </p:nvCxnSpPr>
        <p:spPr>
          <a:xfrm flipV="1">
            <a:off x="4270871" y="4672011"/>
            <a:ext cx="3982407" cy="123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B7A4511-DC9F-B30B-E362-3A4EF1C71743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D5565F-A711-38B2-9FB4-8C27E1523B0F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D9A089-0523-691B-6EFB-381D73ACAEC0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2895D6-1095-D790-9D62-C9ED9DEE4A69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37CEC6-A9B3-B7EC-EAF2-92F7BF006336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82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33101-7E41-414D-E851-118C6C6902C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streaming approach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B9A37-44E0-FFDE-959E-2CCDF32FE440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6439D-34E6-00E6-5AF8-1DE22889C1B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115CA-3A53-3DF9-2E7C-49177825D01A}"/>
              </a:ext>
            </a:extLst>
          </p:cNvPr>
          <p:cNvSpPr txBox="1"/>
          <p:nvPr/>
        </p:nvSpPr>
        <p:spPr>
          <a:xfrm>
            <a:off x="839724" y="1560786"/>
            <a:ext cx="10527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#1. </a:t>
            </a: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Simply stream full 360 video following traditional streaming methodology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742950" lvl="1" indent="-285750"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360 video is ~5X traditional video</a:t>
            </a:r>
          </a:p>
          <a:p>
            <a:pPr marL="742950" lvl="1" indent="-285750"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Far exceed avg US broadband bandwidth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FA1F3C-8F6F-E48F-901E-005E3034503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69CD4B7-1688-37BA-1851-63F9ED363964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7EF2CE-12E9-BABB-7687-DDD2458B9119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2DFF69-C5D8-3714-1711-DAE726DFBF4E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89761B-110B-A4CF-C74F-E8865FEBD506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3</a:t>
              </a: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2B22040-9342-8F27-0222-6065814DE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478" y="3071811"/>
            <a:ext cx="4749800" cy="3200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BD71722-A996-CA16-DB2F-797B4B5A13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58"/>
          <a:stretch/>
        </p:blipFill>
        <p:spPr>
          <a:xfrm>
            <a:off x="7097070" y="3071811"/>
            <a:ext cx="1156208" cy="3200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C725594-19A6-2B57-1F0A-4F1405EAB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7936" r="30695"/>
          <a:stretch/>
        </p:blipFill>
        <p:spPr>
          <a:xfrm>
            <a:off x="5780334" y="3071811"/>
            <a:ext cx="1014984" cy="3200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B1C00F-8778-93FA-8CE1-D9D6CAC7E32A}"/>
              </a:ext>
            </a:extLst>
          </p:cNvPr>
          <p:cNvCxnSpPr>
            <a:endCxn id="28" idx="3"/>
          </p:cNvCxnSpPr>
          <p:nvPr/>
        </p:nvCxnSpPr>
        <p:spPr>
          <a:xfrm flipV="1">
            <a:off x="4270871" y="4672011"/>
            <a:ext cx="3982407" cy="123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0507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33101-7E41-414D-E851-118C6C6902C4}"/>
              </a:ext>
            </a:extLst>
          </p:cNvPr>
          <p:cNvSpPr txBox="1"/>
          <p:nvPr/>
        </p:nvSpPr>
        <p:spPr>
          <a:xfrm>
            <a:off x="1664208" y="405676"/>
            <a:ext cx="1052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ockwell" panose="02060603020205020403" pitchFamily="18" charset="77"/>
              </a:rPr>
              <a:t>Traditional streaming approach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Rockwell" panose="020606030202050204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B9A37-44E0-FFDE-959E-2CCDF32FE440}"/>
              </a:ext>
            </a:extLst>
          </p:cNvPr>
          <p:cNvSpPr/>
          <p:nvPr/>
        </p:nvSpPr>
        <p:spPr>
          <a:xfrm rot="16200000">
            <a:off x="570738" y="550402"/>
            <a:ext cx="365760" cy="172212"/>
          </a:xfrm>
          <a:prstGeom prst="rect">
            <a:avLst/>
          </a:prstGeom>
          <a:solidFill>
            <a:srgbClr val="B181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6439D-34E6-00E6-5AF8-1DE22889C1B1}"/>
              </a:ext>
            </a:extLst>
          </p:cNvPr>
          <p:cNvSpPr/>
          <p:nvPr/>
        </p:nvSpPr>
        <p:spPr>
          <a:xfrm rot="16200000">
            <a:off x="1110996" y="272272"/>
            <a:ext cx="365760" cy="740664"/>
          </a:xfrm>
          <a:prstGeom prst="rect">
            <a:avLst/>
          </a:prstGeom>
          <a:solidFill>
            <a:srgbClr val="BBA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115CA-3A53-3DF9-2E7C-49177825D01A}"/>
              </a:ext>
            </a:extLst>
          </p:cNvPr>
          <p:cNvSpPr txBox="1"/>
          <p:nvPr/>
        </p:nvSpPr>
        <p:spPr>
          <a:xfrm>
            <a:off x="839724" y="1560786"/>
            <a:ext cx="10527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Approach #1. </a:t>
            </a: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Simply stream full 360 video following traditional streaming methodology</a:t>
            </a: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  <a:p>
            <a:pPr marL="742950" lvl="1" indent="-285750"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Rockwell" panose="02060603020205020403" pitchFamily="18" charset="77"/>
              </a:rPr>
              <a:t>360 video is ~5X traditional video</a:t>
            </a:r>
          </a:p>
          <a:p>
            <a:pPr marL="742950" lvl="1" indent="-285750"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Far exceed avg US broadband bandwidth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endParaRPr lang="en-US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FA1F3C-8F6F-E48F-901E-005E30345037}"/>
              </a:ext>
            </a:extLst>
          </p:cNvPr>
          <p:cNvGrpSpPr/>
          <p:nvPr/>
        </p:nvGrpSpPr>
        <p:grpSpPr>
          <a:xfrm>
            <a:off x="-14990" y="6398276"/>
            <a:ext cx="12206990" cy="472141"/>
            <a:chOff x="-14990" y="6398276"/>
            <a:chExt cx="12206990" cy="4721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69CD4B7-1688-37BA-1851-63F9ED363964}"/>
                </a:ext>
              </a:extLst>
            </p:cNvPr>
            <p:cNvGrpSpPr/>
            <p:nvPr/>
          </p:nvGrpSpPr>
          <p:grpSpPr>
            <a:xfrm>
              <a:off x="-14990" y="6398276"/>
              <a:ext cx="12206990" cy="472141"/>
              <a:chOff x="-14990" y="6504657"/>
              <a:chExt cx="12206990" cy="36576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7EF2CE-12E9-BABB-7687-DDD2458B9119}"/>
                  </a:ext>
                </a:extLst>
              </p:cNvPr>
              <p:cNvSpPr/>
              <p:nvPr/>
            </p:nvSpPr>
            <p:spPr>
              <a:xfrm rot="16200000">
                <a:off x="641729" y="5847938"/>
                <a:ext cx="365760" cy="1679198"/>
              </a:xfrm>
              <a:prstGeom prst="rect">
                <a:avLst/>
              </a:prstGeom>
              <a:solidFill>
                <a:srgbClr val="B1810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2DFF69-C5D8-3714-1711-DAE726DFBF4E}"/>
                  </a:ext>
                </a:extLst>
              </p:cNvPr>
              <p:cNvSpPr/>
              <p:nvPr/>
            </p:nvSpPr>
            <p:spPr>
              <a:xfrm rot="16200000">
                <a:off x="6745224" y="1423641"/>
                <a:ext cx="365760" cy="10527792"/>
              </a:xfrm>
              <a:prstGeom prst="rect">
                <a:avLst/>
              </a:prstGeom>
              <a:solidFill>
                <a:srgbClr val="BBA8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89761B-110B-A4CF-C74F-E8865FEBD506}"/>
                </a:ext>
              </a:extLst>
            </p:cNvPr>
            <p:cNvSpPr txBox="1"/>
            <p:nvPr/>
          </p:nvSpPr>
          <p:spPr>
            <a:xfrm>
              <a:off x="5881947" y="6449681"/>
              <a:ext cx="44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95002"/>
                  </a:solidFill>
                  <a:latin typeface="Rockwell" panose="02060603020205020403" pitchFamily="18" charset="77"/>
                </a:rPr>
                <a:t>3</a:t>
              </a: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2B22040-9342-8F27-0222-6065814DE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478" y="3071811"/>
            <a:ext cx="4749800" cy="3200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BD71722-A996-CA16-DB2F-797B4B5A13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5658"/>
          <a:stretch/>
        </p:blipFill>
        <p:spPr>
          <a:xfrm>
            <a:off x="7097070" y="3071811"/>
            <a:ext cx="1156208" cy="3200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C725594-19A6-2B57-1F0A-4F1405EAB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7936" r="30695"/>
          <a:stretch/>
        </p:blipFill>
        <p:spPr>
          <a:xfrm>
            <a:off x="5780334" y="3071811"/>
            <a:ext cx="1014984" cy="3200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B1C00F-8778-93FA-8CE1-D9D6CAC7E32A}"/>
              </a:ext>
            </a:extLst>
          </p:cNvPr>
          <p:cNvCxnSpPr>
            <a:endCxn id="28" idx="3"/>
          </p:cNvCxnSpPr>
          <p:nvPr/>
        </p:nvCxnSpPr>
        <p:spPr>
          <a:xfrm flipV="1">
            <a:off x="4270871" y="4672011"/>
            <a:ext cx="3982407" cy="123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B1A6569-BB8F-7733-646F-6FD6D6EECC5E}"/>
              </a:ext>
            </a:extLst>
          </p:cNvPr>
          <p:cNvSpPr/>
          <p:nvPr/>
        </p:nvSpPr>
        <p:spPr>
          <a:xfrm>
            <a:off x="-14990" y="0"/>
            <a:ext cx="12206990" cy="6398276"/>
          </a:xfrm>
          <a:prstGeom prst="rect">
            <a:avLst/>
          </a:prstGeom>
          <a:solidFill>
            <a:schemeClr val="bg1">
              <a:lumMod val="65000"/>
              <a:alpha val="896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F5D7B-37CE-8E2D-DC2B-A3E607556EA5}"/>
              </a:ext>
            </a:extLst>
          </p:cNvPr>
          <p:cNvSpPr/>
          <p:nvPr/>
        </p:nvSpPr>
        <p:spPr>
          <a:xfrm>
            <a:off x="0" y="2669062"/>
            <a:ext cx="12192000" cy="1531520"/>
          </a:xfrm>
          <a:prstGeom prst="rect">
            <a:avLst/>
          </a:prstGeom>
          <a:solidFill>
            <a:srgbClr val="FA91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ockwell" panose="02060603020205020403" pitchFamily="18" charset="77"/>
              </a:rPr>
              <a:t>Traditional approach cannot support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Rockwell" panose="02060603020205020403" pitchFamily="18" charset="77"/>
              </a:rPr>
              <a:t>high quality video experience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7371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2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1.1|2.8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8|3.2|5.5|17.8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.2|7|3.1|3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7|8.5|6.2|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6.2|1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6.2|1.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5.8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4|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4|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18101</TotalTime>
  <Words>1487</Words>
  <Application>Microsoft Macintosh PowerPoint</Application>
  <PresentationFormat>Widescreen</PresentationFormat>
  <Paragraphs>353</Paragraphs>
  <Slides>50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Ghabashneh, Ehab Mohammad</dc:creator>
  <cp:lastModifiedBy>Ghabashneh, Ehab Mohammad</cp:lastModifiedBy>
  <cp:revision>35</cp:revision>
  <dcterms:created xsi:type="dcterms:W3CDTF">2023-08-20T21:51:34Z</dcterms:created>
  <dcterms:modified xsi:type="dcterms:W3CDTF">2023-10-27T17:16:39Z</dcterms:modified>
</cp:coreProperties>
</file>