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</p:sldIdLst>
  <p:sldSz cy="5143500" cx="9144000"/>
  <p:notesSz cx="6858000" cy="9144000"/>
  <p:embeddedFontLst>
    <p:embeddedFont>
      <p:font typeface="PT Sans Narrow"/>
      <p:regular r:id="rId56"/>
      <p:bold r:id="rId57"/>
    </p:embeddedFont>
    <p:embeddedFont>
      <p:font typeface="Open Sans"/>
      <p:regular r:id="rId58"/>
      <p:bold r:id="rId59"/>
      <p:italic r:id="rId60"/>
      <p:boldItalic r:id="rId6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61" Type="http://schemas.openxmlformats.org/officeDocument/2006/relationships/font" Target="fonts/OpenSans-boldItalic.fntdata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60" Type="http://schemas.openxmlformats.org/officeDocument/2006/relationships/font" Target="fonts/OpenSans-italic.fntdata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11" Type="http://schemas.openxmlformats.org/officeDocument/2006/relationships/slide" Target="slides/slide6.xml"/><Relationship Id="rId55" Type="http://schemas.openxmlformats.org/officeDocument/2006/relationships/slide" Target="slides/slide50.xml"/><Relationship Id="rId10" Type="http://schemas.openxmlformats.org/officeDocument/2006/relationships/slide" Target="slides/slide5.xml"/><Relationship Id="rId54" Type="http://schemas.openxmlformats.org/officeDocument/2006/relationships/slide" Target="slides/slide49.xml"/><Relationship Id="rId13" Type="http://schemas.openxmlformats.org/officeDocument/2006/relationships/slide" Target="slides/slide8.xml"/><Relationship Id="rId57" Type="http://schemas.openxmlformats.org/officeDocument/2006/relationships/font" Target="fonts/PTSansNarrow-bold.fntdata"/><Relationship Id="rId12" Type="http://schemas.openxmlformats.org/officeDocument/2006/relationships/slide" Target="slides/slide7.xml"/><Relationship Id="rId56" Type="http://schemas.openxmlformats.org/officeDocument/2006/relationships/font" Target="fonts/PTSansNarrow-regular.fntdata"/><Relationship Id="rId15" Type="http://schemas.openxmlformats.org/officeDocument/2006/relationships/slide" Target="slides/slide10.xml"/><Relationship Id="rId59" Type="http://schemas.openxmlformats.org/officeDocument/2006/relationships/font" Target="fonts/OpenSans-bold.fntdata"/><Relationship Id="rId14" Type="http://schemas.openxmlformats.org/officeDocument/2006/relationships/slide" Target="slides/slide9.xml"/><Relationship Id="rId58" Type="http://schemas.openxmlformats.org/officeDocument/2006/relationships/font" Target="fonts/OpenSans-regular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3efd3731ba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23efd3731ba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240ef3ef64a_1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240ef3ef64a_1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Why is it interpretable? Traces to run emulation, model HMM ...</a:t>
            </a:r>
            <a:br>
              <a:rPr lang="en"/>
            </a:b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40ef3ef64a_1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240ef3ef64a_1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Why is it interpretable? Traces to run emulation, model HMM ...</a:t>
            </a:r>
            <a:br>
              <a:rPr lang="en"/>
            </a:b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27a355b1dde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27a355b1dde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Why is it interpretable? Traces to run emulation, model HMM ...</a:t>
            </a:r>
            <a:br>
              <a:rPr lang="en"/>
            </a:b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27a355b1dde_1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27a355b1dde_1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240ef3ef64a_1_2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240ef3ef64a_1_2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Not monotonic relationship.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27a355b1dd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27a355b1dd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Not monotonic relationship.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240ef3ef64a_1_2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240ef3ef64a_1_2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Look up TCP version… Property of RTT factor…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27a355b1dde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27a355b1dde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Look up TCP version… Property of RTT factor…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240ef3ef64a_1_2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240ef3ef64a_1_2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Remove low and high; observed in  deployment; what if Q?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240ef3ef64a_1_2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240ef3ef64a_1_2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Remove low and high; observed in  deployment; what if Q?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40ef3ef64a_1_2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240ef3ef64a_1_2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YouFlix, What if Qs in N/W design?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240ef3ef64a_1_2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240ef3ef64a_1_2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Remove low and high; observed in  deployment; what if Q?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27a355b1dde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27a355b1dde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Remove low and high; observed in  deployment; what if Q?</a:t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240ef3ef64a_1_2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240ef3ef64a_1_2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27762f52a8a_0_1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27762f52a8a_0_1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27762f52a8a_0_1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27762f52a8a_0_1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27762f52a8a_0_1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27762f52a8a_0_1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23efd3731ba_6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g23efd3731ba_6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 arrows from TCP states…</a:t>
            </a:r>
            <a:br>
              <a:rPr lang="en"/>
            </a:br>
            <a:r>
              <a:rPr lang="en"/>
              <a:t>Causal graph: inference hard. Crucial decision to observe TCP state variables at start of each chunk…</a:t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240ef3ef64a_1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240ef3ef64a_1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 arrows from TCP states…</a:t>
            </a:r>
            <a:br>
              <a:rPr lang="en"/>
            </a:br>
            <a:r>
              <a:rPr lang="en"/>
              <a:t>Causal graph: inference hard. Crucial decision to observe TCP state variables at start of each chunk…</a:t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g240ef3ef64a_1_1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9" name="Google Shape;459;g240ef3ef64a_1_1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 arrows from TCP states…</a:t>
            </a:r>
            <a:br>
              <a:rPr lang="en"/>
            </a:br>
            <a:r>
              <a:rPr lang="en"/>
              <a:t>Causal graph: inference hard. Crucial decision to observe TCP state variables at start of each chunk…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Resulting graph satisfies d-separation property which simplifies the causal task.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g23eb0ad3e75_0_1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1" name="Google Shape;531;g23eb0ad3e75_0_1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Design details: a traditional variant of HMM.., 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23d2a38e285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23d2a38e285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YouFlix, What if Qs in N/W design?</a:t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g27e375f129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9" name="Google Shape;539;g27e375f129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g27e375f129b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6" name="Google Shape;546;g27e375f129b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g23d2a38e285_0_2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3" name="Google Shape;553;g23d2a38e285_0_2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not CS2p?</a:t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8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g23efd3731ba_6_1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0" name="Google Shape;560;g23efd3731ba_6_1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6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g23d2a38e285_0_2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8" name="Google Shape;568;g23d2a38e285_0_2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Uncertainty of model or network?</a:t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4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g27e375f129b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6" name="Google Shape;576;g27e375f129b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0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g27e375f129b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2" name="Google Shape;582;g27e375f129b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8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g23d2a38e285_0_2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0" name="Google Shape;590;g23d2a38e285_0_2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0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g240ec8d01e5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2" name="Google Shape;602;g240ec8d01e5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6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g27c2f91ff73_1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8" name="Google Shape;608;g27c2f91ff73_1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7762f52a8a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27762f52a8a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4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g27c2f91ff73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6" name="Google Shape;616;g27c2f91ff73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2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g27c2f91ff73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4" name="Google Shape;624;g27c2f91ff73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0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g23efd3731ba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2" name="Google Shape;632;g23efd3731ba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0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g27c2f91ff73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2" name="Google Shape;642;g27c2f91ff73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7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g27c2f91ff73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9" name="Google Shape;649;g27c2f91ff73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4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g23d2a38e285_0_2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6" name="Google Shape;656;g23d2a38e285_0_2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g23d2a38e285_0_2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3" name="Google Shape;663;g23d2a38e285_0_2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8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g27bc01f6bb4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0" name="Google Shape;670;g27bc01f6bb4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5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g27bc01f6bb4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7" name="Google Shape;677;g27bc01f6bb4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2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g27bc01f6bb4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4" name="Google Shape;684;g27bc01f6bb4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40ef3ef64a_1_2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240ef3ef64a_1_2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9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g27bc01f6bb4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1" name="Google Shape;691;g27bc01f6bb4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40ef3ef64a_1_2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240ef3ef64a_1_2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What happens today?</a:t>
            </a:r>
            <a:br>
              <a:rPr lang="en"/>
            </a:br>
            <a:r>
              <a:rPr lang="en"/>
              <a:t>* Trace driven simulations: using collected data from past sessions. [directly use past data.]</a:t>
            </a:r>
            <a:br>
              <a:rPr lang="en"/>
            </a:br>
            <a:r>
              <a:rPr lang="en"/>
              <a:t>	* Suffer from biases due to hidden confounder.</a:t>
            </a:r>
            <a:br>
              <a:rPr lang="en"/>
            </a:br>
            <a:r>
              <a:rPr lang="en"/>
              <a:t>* RCTs:</a:t>
            </a:r>
            <a:br>
              <a:rPr lang="en"/>
            </a:br>
            <a:r>
              <a:rPr lang="en"/>
              <a:t>	* Biases due 	 </a:t>
            </a:r>
            <a:br>
              <a:rPr lang="en"/>
            </a:br>
            <a:r>
              <a:rPr lang="en"/>
              <a:t>Why do they fall short?</a:t>
            </a:r>
            <a:br>
              <a:rPr lang="en"/>
            </a:br>
            <a:r>
              <a:rPr lang="en"/>
              <a:t>Can;t answer questions </a:t>
            </a:r>
            <a:br>
              <a:rPr lang="en"/>
            </a:br>
            <a:r>
              <a:rPr lang="en"/>
              <a:t>What this paper is about?</a:t>
            </a:r>
            <a:br>
              <a:rPr lang="en"/>
            </a:br>
            <a:r>
              <a:rPr lang="en"/>
              <a:t>* Answering what-if Qs accurately without using RCTs.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* 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240ef3ef64a_1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240ef3ef64a_1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What happens today?</a:t>
            </a:r>
            <a:br>
              <a:rPr lang="en"/>
            </a:br>
            <a:r>
              <a:rPr lang="en"/>
              <a:t>* Trace driven simulations: using collected data from past sessions. [directly use past data.]</a:t>
            </a:r>
            <a:br>
              <a:rPr lang="en"/>
            </a:br>
            <a:r>
              <a:rPr lang="en"/>
              <a:t>	* Suffer from biases due to hidden confounder.</a:t>
            </a:r>
            <a:br>
              <a:rPr lang="en"/>
            </a:br>
            <a:r>
              <a:rPr lang="en"/>
              <a:t>* RCTs:</a:t>
            </a:r>
            <a:br>
              <a:rPr lang="en"/>
            </a:br>
            <a:r>
              <a:rPr lang="en"/>
              <a:t>	* Biases due 	 </a:t>
            </a:r>
            <a:br>
              <a:rPr lang="en"/>
            </a:br>
            <a:r>
              <a:rPr lang="en"/>
              <a:t>Why do they fall short?</a:t>
            </a:r>
            <a:br>
              <a:rPr lang="en"/>
            </a:br>
            <a:r>
              <a:rPr lang="en"/>
              <a:t>Can;t answer questions </a:t>
            </a:r>
            <a:br>
              <a:rPr lang="en"/>
            </a:br>
            <a:r>
              <a:rPr lang="en"/>
              <a:t>What this paper is about?</a:t>
            </a:r>
            <a:br>
              <a:rPr lang="en"/>
            </a:br>
            <a:r>
              <a:rPr lang="en"/>
              <a:t>* Answering what-if Qs accurately without using RCTs.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* 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23d2a38e285_0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23d2a38e285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What happens today?</a:t>
            </a:r>
            <a:br>
              <a:rPr lang="en"/>
            </a:br>
            <a:r>
              <a:rPr lang="en"/>
              <a:t>* Trace driven simulations: using collected data from past sessions. [directly use past data.]</a:t>
            </a:r>
            <a:br>
              <a:rPr lang="en"/>
            </a:br>
            <a:r>
              <a:rPr lang="en"/>
              <a:t>	* Suffer from biases due to hidden confounder.</a:t>
            </a:r>
            <a:br>
              <a:rPr lang="en"/>
            </a:br>
            <a:r>
              <a:rPr lang="en"/>
              <a:t>* RCTs:</a:t>
            </a:r>
            <a:br>
              <a:rPr lang="en"/>
            </a:br>
            <a:r>
              <a:rPr lang="en"/>
              <a:t>	* Biases due 	 </a:t>
            </a:r>
            <a:br>
              <a:rPr lang="en"/>
            </a:br>
            <a:r>
              <a:rPr lang="en"/>
              <a:t>Why do they fall short?</a:t>
            </a:r>
            <a:br>
              <a:rPr lang="en"/>
            </a:br>
            <a:r>
              <a:rPr lang="en"/>
              <a:t>Can;t answer questions </a:t>
            </a:r>
            <a:br>
              <a:rPr lang="en"/>
            </a:br>
            <a:r>
              <a:rPr lang="en"/>
              <a:t>What this paper is about?</a:t>
            </a:r>
            <a:br>
              <a:rPr lang="en"/>
            </a:br>
            <a:r>
              <a:rPr lang="en"/>
              <a:t>* </a:t>
            </a:r>
            <a:r>
              <a:rPr lang="en"/>
              <a:t>Answering</a:t>
            </a:r>
            <a:r>
              <a:rPr lang="en"/>
              <a:t> what-if Qs </a:t>
            </a:r>
            <a:r>
              <a:rPr lang="en"/>
              <a:t>accurately</a:t>
            </a:r>
            <a:r>
              <a:rPr lang="en"/>
              <a:t> without using RCTs.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* 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40ef3ef64a_1_2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240ef3ef64a_1_2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Why is it interpretable? Traces to run emulation, model HMM ...</a:t>
            </a:r>
            <a:br>
              <a:rPr lang="en"/>
            </a:b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7007735" y="3176888"/>
            <a:ext cx="562200" cy="0"/>
          </a:xfrm>
          <a:prstGeom prst="straightConnector1">
            <a:avLst/>
          </a:prstGeom>
          <a:noFill/>
          <a:ln cap="flat" cmpd="sng" w="762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" name="Google Shape;11;p2"/>
          <p:cNvCxnSpPr/>
          <p:nvPr/>
        </p:nvCxnSpPr>
        <p:spPr>
          <a:xfrm>
            <a:off x="1575035" y="3158252"/>
            <a:ext cx="562200" cy="0"/>
          </a:xfrm>
          <a:prstGeom prst="straightConnector1">
            <a:avLst/>
          </a:prstGeom>
          <a:noFill/>
          <a:ln cap="flat" cmpd="sng" w="762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2" name="Google Shape;12;p2"/>
          <p:cNvGrpSpPr/>
          <p:nvPr/>
        </p:nvGrpSpPr>
        <p:grpSpPr>
          <a:xfrm>
            <a:off x="1004144" y="1022025"/>
            <a:ext cx="7136668" cy="152400"/>
            <a:chOff x="1346429" y="1011300"/>
            <a:chExt cx="6452100" cy="152400"/>
          </a:xfrm>
        </p:grpSpPr>
        <p:cxnSp>
          <p:nvCxnSpPr>
            <p:cNvPr id="13" name="Google Shape;13;p2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rgbClr val="BF900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" name="Google Shape;14;p2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rgbClr val="BF9000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15" name="Google Shape;15;p2"/>
          <p:cNvGrpSpPr/>
          <p:nvPr/>
        </p:nvGrpSpPr>
        <p:grpSpPr>
          <a:xfrm>
            <a:off x="1004151" y="3969100"/>
            <a:ext cx="7136668" cy="152400"/>
            <a:chOff x="1346435" y="3969088"/>
            <a:chExt cx="6452100" cy="152400"/>
          </a:xfrm>
        </p:grpSpPr>
        <p:cxnSp>
          <p:nvCxnSpPr>
            <p:cNvPr id="16" name="Google Shape;16;p2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rgbClr val="BF900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rgbClr val="BF9000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18" name="Google Shape;18;p2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19" name="Google Shape;19;p2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1"/>
          <p:cNvSpPr txBox="1"/>
          <p:nvPr>
            <p:ph hasCustomPrompt="1" type="title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8" name="Google Shape;58;p11"/>
          <p:cNvSpPr txBox="1"/>
          <p:nvPr>
            <p:ph idx="1" type="body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9" name="Google Shape;5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3"/>
          <p:cNvSpPr txBox="1"/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rgbClr val="BF9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" type="body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5"/>
          <p:cNvSpPr txBox="1"/>
          <p:nvPr>
            <p:ph idx="2" type="body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1" name="Google Shape;4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6"/>
        </a:soli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7" name="Google Shape;47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8" name="Google Shape;48;p9"/>
          <p:cNvSpPr txBox="1"/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9" name="Google Shape;49;p9"/>
          <p:cNvSpPr txBox="1"/>
          <p:nvPr>
            <p:ph idx="1" type="subTitle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0" name="Google Shape;50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>
            <p:ph idx="1" type="body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/>
        </p:txBody>
      </p:sp>
      <p:sp>
        <p:nvSpPr>
          <p:cNvPr id="54" name="Google Shape;5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tropic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Font typeface="PT Sans Narrow"/>
              <a:buNone/>
              <a:defRPr b="1" sz="3600"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4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5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6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8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1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9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0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16.png"/><Relationship Id="rId4" Type="http://schemas.openxmlformats.org/officeDocument/2006/relationships/image" Target="../media/image17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13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5.xml"/><Relationship Id="rId3" Type="http://schemas.openxmlformats.org/officeDocument/2006/relationships/hyperlink" Target="https://github.com/Purdue-ISL/Veritas" TargetMode="Externa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15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1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1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>
                <a:latin typeface="Times New Roman"/>
                <a:ea typeface="Times New Roman"/>
                <a:cs typeface="Times New Roman"/>
                <a:sym typeface="Times New Roman"/>
              </a:rPr>
              <a:t>Veritas</a:t>
            </a:r>
            <a:endParaRPr sz="4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/>
              <a:t>Answering Causal Queries from Video Streaming Traces</a:t>
            </a:r>
            <a:endParaRPr sz="3100"/>
          </a:p>
        </p:txBody>
      </p:sp>
      <p:sp>
        <p:nvSpPr>
          <p:cNvPr id="67" name="Google Shape;67;p13"/>
          <p:cNvSpPr txBox="1"/>
          <p:nvPr>
            <p:ph idx="1" type="subTitle"/>
          </p:nvPr>
        </p:nvSpPr>
        <p:spPr>
          <a:xfrm>
            <a:off x="1989950" y="2826075"/>
            <a:ext cx="5165100" cy="75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/>
              <a:t>Chandan Bothra</a:t>
            </a:r>
            <a:r>
              <a:rPr lang="en" sz="1400"/>
              <a:t>*, Jianfei Gao*, Sanjay Rao, Bruno Ribeiro</a:t>
            </a:r>
            <a:br>
              <a:rPr lang="en" sz="1400"/>
            </a:br>
            <a:r>
              <a:rPr b="1" lang="en" sz="1400"/>
              <a:t>Purdue University</a:t>
            </a:r>
            <a:endParaRPr b="1" sz="1400"/>
          </a:p>
        </p:txBody>
      </p:sp>
      <p:sp>
        <p:nvSpPr>
          <p:cNvPr id="68" name="Google Shape;68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9" name="Google Shape;69;p13"/>
          <p:cNvSpPr txBox="1"/>
          <p:nvPr/>
        </p:nvSpPr>
        <p:spPr>
          <a:xfrm>
            <a:off x="6131475" y="3577275"/>
            <a:ext cx="20094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Open Sans"/>
                <a:ea typeface="Open Sans"/>
                <a:cs typeface="Open Sans"/>
                <a:sym typeface="Open Sans"/>
              </a:rPr>
              <a:t>*equal contribution</a:t>
            </a:r>
            <a:endParaRPr sz="110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2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contributions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22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b="1"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Veritas</a:t>
            </a: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Accurately answering what-if questions without RCTs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Focus on video streaming</a:t>
            </a:r>
            <a:b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3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contributions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23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b="1"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Veritas</a:t>
            </a: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Accurately answering what-if questions without RCTs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Focus on video streaming.</a:t>
            </a:r>
            <a:b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Principled framework that tackles </a:t>
            </a:r>
            <a:r>
              <a:rPr b="1"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causal reasoning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Reasoning about </a:t>
            </a:r>
            <a:r>
              <a:rPr b="1"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interventions</a:t>
            </a: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(changes) to the system.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Simplify complex task leveraging domain specific insights.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contributions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24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b="1"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Veritas</a:t>
            </a: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Accurately answering what-if questions without RCTs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Focus on video streaming</a:t>
            </a:r>
            <a:b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Principled framework that tackles </a:t>
            </a:r>
            <a:r>
              <a:rPr b="1"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causal reasoning</a:t>
            </a:r>
            <a:endParaRPr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</a:t>
            </a: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easoning about </a:t>
            </a:r>
            <a:r>
              <a:rPr b="1"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interventions</a:t>
            </a: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(changes) to the system.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Simplify complex task leveraging domain specific insights. </a:t>
            </a:r>
            <a:b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Veritas achieves lower error (0.022%) than Baseline and CausalSim (3-4%) 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Baseline: Widely used approach for trace-driven simulation.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CausalSim [NSDI 23]: Recent causal inference approach that needs RCT training data.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are the challenges in video streaming?</a:t>
            </a:r>
            <a:endParaRPr/>
          </a:p>
        </p:txBody>
      </p:sp>
      <p:sp>
        <p:nvSpPr>
          <p:cNvPr id="168" name="Google Shape;168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Challenge #1: Network Bandwidth is a confounder</a:t>
            </a:r>
            <a:endParaRPr/>
          </a:p>
        </p:txBody>
      </p:sp>
      <p:sp>
        <p:nvSpPr>
          <p:cNvPr id="174" name="Google Shape;174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7"/>
          <p:cNvSpPr txBox="1"/>
          <p:nvPr>
            <p:ph idx="1" type="body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000000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000000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000000"/>
              </a:solidFill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">
                <a:solidFill>
                  <a:srgbClr val="000000"/>
                </a:solidFill>
              </a:rPr>
              <a:t>Larger chunk sizes may have smaller download times in observed data.</a:t>
            </a:r>
            <a:endParaRPr>
              <a:solidFill>
                <a:srgbClr val="000000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000000"/>
              </a:solidFill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">
                <a:solidFill>
                  <a:srgbClr val="000000"/>
                </a:solidFill>
              </a:rPr>
              <a:t>Adaptive bitrate (ABR) algorithms pick higher qualities when network conditions better.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80" name="Google Shape;180;p27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Challenge #1: </a:t>
            </a:r>
            <a:r>
              <a:rPr lang="en"/>
              <a:t>Network Bandwidth is a confounder</a:t>
            </a:r>
            <a:endParaRPr/>
          </a:p>
        </p:txBody>
      </p:sp>
      <p:sp>
        <p:nvSpPr>
          <p:cNvPr id="181" name="Google Shape;181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82" name="Google Shape;182;p27"/>
          <p:cNvPicPr preferRelativeResize="0"/>
          <p:nvPr/>
        </p:nvPicPr>
        <p:blipFill rotWithShape="1">
          <a:blip r:embed="rId3">
            <a:alphaModFix/>
          </a:blip>
          <a:srcRect b="159" l="0" r="0" t="159"/>
          <a:stretch/>
        </p:blipFill>
        <p:spPr>
          <a:xfrm>
            <a:off x="4923950" y="1266175"/>
            <a:ext cx="3816793" cy="330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8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Challenge #2: TCP state is a confounder</a:t>
            </a:r>
            <a:endParaRPr/>
          </a:p>
        </p:txBody>
      </p:sp>
      <p:sp>
        <p:nvSpPr>
          <p:cNvPr id="188" name="Google Shape;188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9"/>
          <p:cNvSpPr txBox="1"/>
          <p:nvPr>
            <p:ph idx="1" type="body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l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">
                <a:solidFill>
                  <a:srgbClr val="000000"/>
                </a:solidFill>
              </a:rPr>
              <a:t>Observed throughput may not reflect intrinsic network bandwidth (INB)</a:t>
            </a:r>
            <a:endParaRPr>
              <a:solidFill>
                <a:srgbClr val="000000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">
                <a:solidFill>
                  <a:srgbClr val="000000"/>
                </a:solidFill>
              </a:rPr>
              <a:t>Depends on</a:t>
            </a:r>
            <a:endParaRPr>
              <a:solidFill>
                <a:srgbClr val="000000"/>
              </a:solidFill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○"/>
            </a:pPr>
            <a:r>
              <a:rPr lang="en">
                <a:solidFill>
                  <a:srgbClr val="000000"/>
                </a:solidFill>
              </a:rPr>
              <a:t>Size</a:t>
            </a:r>
            <a:endParaRPr>
              <a:solidFill>
                <a:srgbClr val="000000"/>
              </a:solidFill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○"/>
            </a:pPr>
            <a:r>
              <a:rPr lang="en">
                <a:solidFill>
                  <a:srgbClr val="000000"/>
                </a:solidFill>
              </a:rPr>
              <a:t>TCP State</a:t>
            </a:r>
            <a:br>
              <a:rPr lang="en">
                <a:solidFill>
                  <a:srgbClr val="000000"/>
                </a:solidFill>
              </a:rPr>
            </a:br>
            <a:endParaRPr>
              <a:solidFill>
                <a:srgbClr val="000000"/>
              </a:solidFill>
            </a:endParaRPr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94" name="Google Shape;194;p29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Challenge #2: </a:t>
            </a:r>
            <a:r>
              <a:rPr lang="en"/>
              <a:t>TCP state is a confounder</a:t>
            </a:r>
            <a:endParaRPr/>
          </a:p>
        </p:txBody>
      </p:sp>
      <p:sp>
        <p:nvSpPr>
          <p:cNvPr id="195" name="Google Shape;195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96" name="Google Shape;196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25823" y="1437400"/>
            <a:ext cx="3813048" cy="2960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0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Challenge #3: Cascading effects in video streaming…</a:t>
            </a:r>
            <a:endParaRPr/>
          </a:p>
        </p:txBody>
      </p:sp>
      <p:sp>
        <p:nvSpPr>
          <p:cNvPr id="202" name="Google Shape;202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3" name="Google Shape;203;p30"/>
          <p:cNvSpPr txBox="1"/>
          <p:nvPr/>
        </p:nvSpPr>
        <p:spPr>
          <a:xfrm>
            <a:off x="486550" y="2351700"/>
            <a:ext cx="1529100" cy="4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Deployment</a:t>
            </a:r>
            <a:endParaRPr/>
          </a:p>
        </p:txBody>
      </p:sp>
      <p:sp>
        <p:nvSpPr>
          <p:cNvPr id="204" name="Google Shape;204;p30"/>
          <p:cNvSpPr txBox="1"/>
          <p:nvPr/>
        </p:nvSpPr>
        <p:spPr>
          <a:xfrm>
            <a:off x="486550" y="3127900"/>
            <a:ext cx="1529100" cy="4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if?</a:t>
            </a:r>
            <a:endParaRPr/>
          </a:p>
        </p:txBody>
      </p:sp>
      <p:sp>
        <p:nvSpPr>
          <p:cNvPr id="205" name="Google Shape;205;p30"/>
          <p:cNvSpPr/>
          <p:nvPr/>
        </p:nvSpPr>
        <p:spPr>
          <a:xfrm>
            <a:off x="521300" y="2270550"/>
            <a:ext cx="8375700" cy="13785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Challenge #3: Cascading effects in video streaming…</a:t>
            </a:r>
            <a:endParaRPr/>
          </a:p>
        </p:txBody>
      </p:sp>
      <p:sp>
        <p:nvSpPr>
          <p:cNvPr id="211" name="Google Shape;211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12" name="Google Shape;21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9213" y="1304825"/>
            <a:ext cx="6525580" cy="2793925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31"/>
          <p:cNvSpPr txBox="1"/>
          <p:nvPr/>
        </p:nvSpPr>
        <p:spPr>
          <a:xfrm>
            <a:off x="185350" y="1575500"/>
            <a:ext cx="2131500" cy="4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Intrinsic Network Bandwidth (INB)</a:t>
            </a:r>
            <a:endParaRPr/>
          </a:p>
        </p:txBody>
      </p:sp>
      <p:sp>
        <p:nvSpPr>
          <p:cNvPr id="214" name="Google Shape;214;p31"/>
          <p:cNvSpPr txBox="1"/>
          <p:nvPr/>
        </p:nvSpPr>
        <p:spPr>
          <a:xfrm>
            <a:off x="486550" y="2351700"/>
            <a:ext cx="1529100" cy="4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Deployment</a:t>
            </a:r>
            <a:endParaRPr/>
          </a:p>
        </p:txBody>
      </p:sp>
      <p:sp>
        <p:nvSpPr>
          <p:cNvPr id="215" name="Google Shape;215;p31"/>
          <p:cNvSpPr txBox="1"/>
          <p:nvPr/>
        </p:nvSpPr>
        <p:spPr>
          <a:xfrm>
            <a:off x="486550" y="3127900"/>
            <a:ext cx="1529100" cy="4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if?</a:t>
            </a:r>
            <a:endParaRPr/>
          </a:p>
        </p:txBody>
      </p:sp>
      <p:sp>
        <p:nvSpPr>
          <p:cNvPr id="216" name="Google Shape;216;p31"/>
          <p:cNvSpPr/>
          <p:nvPr/>
        </p:nvSpPr>
        <p:spPr>
          <a:xfrm>
            <a:off x="521300" y="2270550"/>
            <a:ext cx="8375700" cy="13785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stream some videos :)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6" name="Google Shape;76;p14"/>
          <p:cNvSpPr/>
          <p:nvPr/>
        </p:nvSpPr>
        <p:spPr>
          <a:xfrm>
            <a:off x="4092238" y="2098188"/>
            <a:ext cx="1522800" cy="9471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/>
              <a:t>YouFlix</a:t>
            </a:r>
            <a:endParaRPr b="1" sz="24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2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Challenge #3: Cascading effects in video streaming…</a:t>
            </a:r>
            <a:endParaRPr/>
          </a:p>
        </p:txBody>
      </p:sp>
      <p:sp>
        <p:nvSpPr>
          <p:cNvPr id="222" name="Google Shape;222;p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23" name="Google Shape;223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9213" y="1304825"/>
            <a:ext cx="6525580" cy="2793925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32"/>
          <p:cNvSpPr txBox="1"/>
          <p:nvPr/>
        </p:nvSpPr>
        <p:spPr>
          <a:xfrm>
            <a:off x="185350" y="1575500"/>
            <a:ext cx="2131500" cy="4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Intrinsic Network Bandwidth (INB)</a:t>
            </a:r>
            <a:endParaRPr/>
          </a:p>
        </p:txBody>
      </p:sp>
      <p:sp>
        <p:nvSpPr>
          <p:cNvPr id="225" name="Google Shape;225;p32"/>
          <p:cNvSpPr txBox="1"/>
          <p:nvPr/>
        </p:nvSpPr>
        <p:spPr>
          <a:xfrm>
            <a:off x="486550" y="2351700"/>
            <a:ext cx="1529100" cy="4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Deployment</a:t>
            </a:r>
            <a:endParaRPr/>
          </a:p>
        </p:txBody>
      </p:sp>
      <p:sp>
        <p:nvSpPr>
          <p:cNvPr id="226" name="Google Shape;226;p32"/>
          <p:cNvSpPr txBox="1"/>
          <p:nvPr/>
        </p:nvSpPr>
        <p:spPr>
          <a:xfrm>
            <a:off x="486550" y="3127900"/>
            <a:ext cx="1529100" cy="4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if?</a:t>
            </a:r>
            <a:endParaRPr/>
          </a:p>
        </p:txBody>
      </p:sp>
      <p:sp>
        <p:nvSpPr>
          <p:cNvPr id="227" name="Google Shape;227;p32"/>
          <p:cNvSpPr/>
          <p:nvPr/>
        </p:nvSpPr>
        <p:spPr>
          <a:xfrm>
            <a:off x="521300" y="2941650"/>
            <a:ext cx="8375700" cy="707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3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Challenge #3: </a:t>
            </a:r>
            <a:r>
              <a:rPr lang="en"/>
              <a:t>Cascading effects in video streaming…</a:t>
            </a:r>
            <a:endParaRPr/>
          </a:p>
        </p:txBody>
      </p:sp>
      <p:sp>
        <p:nvSpPr>
          <p:cNvPr id="233" name="Google Shape;233;p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4" name="Google Shape;234;p33"/>
          <p:cNvSpPr txBox="1"/>
          <p:nvPr/>
        </p:nvSpPr>
        <p:spPr>
          <a:xfrm>
            <a:off x="830500" y="4251150"/>
            <a:ext cx="76917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Change in quality of single chunk affects the properties of all succeeding chunks.</a:t>
            </a:r>
            <a:endParaRPr sz="1800"/>
          </a:p>
        </p:txBody>
      </p:sp>
      <p:pic>
        <p:nvPicPr>
          <p:cNvPr id="235" name="Google Shape;235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9213" y="1304825"/>
            <a:ext cx="6525580" cy="2793925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33"/>
          <p:cNvSpPr txBox="1"/>
          <p:nvPr/>
        </p:nvSpPr>
        <p:spPr>
          <a:xfrm>
            <a:off x="185350" y="1575500"/>
            <a:ext cx="2131500" cy="4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Intrinsic Network Bandwidth (INB)</a:t>
            </a:r>
            <a:endParaRPr/>
          </a:p>
        </p:txBody>
      </p:sp>
      <p:sp>
        <p:nvSpPr>
          <p:cNvPr id="237" name="Google Shape;237;p33"/>
          <p:cNvSpPr txBox="1"/>
          <p:nvPr/>
        </p:nvSpPr>
        <p:spPr>
          <a:xfrm>
            <a:off x="486550" y="2351700"/>
            <a:ext cx="1529100" cy="4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Deployment</a:t>
            </a:r>
            <a:endParaRPr/>
          </a:p>
        </p:txBody>
      </p:sp>
      <p:sp>
        <p:nvSpPr>
          <p:cNvPr id="238" name="Google Shape;238;p33"/>
          <p:cNvSpPr txBox="1"/>
          <p:nvPr/>
        </p:nvSpPr>
        <p:spPr>
          <a:xfrm>
            <a:off x="486550" y="3127900"/>
            <a:ext cx="1529100" cy="4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if?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Modeling video streaming…</a:t>
            </a:r>
            <a:endParaRPr/>
          </a:p>
        </p:txBody>
      </p:sp>
      <p:sp>
        <p:nvSpPr>
          <p:cNvPr id="244" name="Google Shape;244;p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Modeling video streaming…</a:t>
            </a:r>
            <a:endParaRPr/>
          </a:p>
        </p:txBody>
      </p:sp>
      <p:sp>
        <p:nvSpPr>
          <p:cNvPr id="250" name="Google Shape;250;p3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51" name="Google Shape;251;p35"/>
          <p:cNvSpPr/>
          <p:nvPr/>
        </p:nvSpPr>
        <p:spPr>
          <a:xfrm>
            <a:off x="558175" y="2708575"/>
            <a:ext cx="1149900" cy="434100"/>
          </a:xfrm>
          <a:prstGeom prst="parallelogram">
            <a:avLst>
              <a:gd fmla="val 19373" name="adj"/>
            </a:avLst>
          </a:prstGeom>
          <a:solidFill>
            <a:srgbClr val="CCCC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Download time (D</a:t>
            </a:r>
            <a:r>
              <a:rPr baseline="-25000" lang="en" sz="1200"/>
              <a:t>n</a:t>
            </a:r>
            <a:r>
              <a:rPr lang="en" sz="1200"/>
              <a:t>)</a:t>
            </a:r>
            <a:endParaRPr sz="1200"/>
          </a:p>
        </p:txBody>
      </p:sp>
      <p:sp>
        <p:nvSpPr>
          <p:cNvPr id="252" name="Google Shape;252;p35"/>
          <p:cNvSpPr/>
          <p:nvPr/>
        </p:nvSpPr>
        <p:spPr>
          <a:xfrm>
            <a:off x="1956350" y="3897725"/>
            <a:ext cx="1601700" cy="473100"/>
          </a:xfrm>
          <a:prstGeom prst="parallelogram">
            <a:avLst>
              <a:gd fmla="val 19373" name="adj"/>
            </a:avLst>
          </a:prstGeom>
          <a:solidFill>
            <a:srgbClr val="CCCC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Observed throughput (Y</a:t>
            </a:r>
            <a:r>
              <a:rPr baseline="-25000" lang="en" sz="1200"/>
              <a:t>n</a:t>
            </a:r>
            <a:r>
              <a:rPr lang="en" sz="1200"/>
              <a:t>)</a:t>
            </a:r>
            <a:endParaRPr sz="1200"/>
          </a:p>
        </p:txBody>
      </p:sp>
      <p:sp>
        <p:nvSpPr>
          <p:cNvPr id="253" name="Google Shape;253;p35"/>
          <p:cNvSpPr/>
          <p:nvPr/>
        </p:nvSpPr>
        <p:spPr>
          <a:xfrm>
            <a:off x="3088850" y="2455150"/>
            <a:ext cx="1149900" cy="434100"/>
          </a:xfrm>
          <a:prstGeom prst="parallelogram">
            <a:avLst>
              <a:gd fmla="val 19373" name="adj"/>
            </a:avLst>
          </a:prstGeom>
          <a:solidFill>
            <a:srgbClr val="CCCC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Chunk Size (S</a:t>
            </a:r>
            <a:r>
              <a:rPr baseline="-25000" lang="en" sz="1200"/>
              <a:t>n</a:t>
            </a:r>
            <a:r>
              <a:rPr lang="en" sz="1200"/>
              <a:t>)</a:t>
            </a:r>
            <a:endParaRPr sz="1200"/>
          </a:p>
        </p:txBody>
      </p:sp>
      <p:grpSp>
        <p:nvGrpSpPr>
          <p:cNvPr id="254" name="Google Shape;254;p35"/>
          <p:cNvGrpSpPr/>
          <p:nvPr/>
        </p:nvGrpSpPr>
        <p:grpSpPr>
          <a:xfrm>
            <a:off x="1665713" y="1786475"/>
            <a:ext cx="1229700" cy="434100"/>
            <a:chOff x="1665713" y="1786475"/>
            <a:chExt cx="1229700" cy="434100"/>
          </a:xfrm>
        </p:grpSpPr>
        <p:sp>
          <p:nvSpPr>
            <p:cNvPr id="255" name="Google Shape;255;p35"/>
            <p:cNvSpPr/>
            <p:nvPr/>
          </p:nvSpPr>
          <p:spPr>
            <a:xfrm>
              <a:off x="1665713" y="1786475"/>
              <a:ext cx="1229700" cy="434100"/>
            </a:xfrm>
            <a:prstGeom prst="parallelogram">
              <a:avLst>
                <a:gd fmla="val 19373" name="adj"/>
              </a:avLst>
            </a:prstGeom>
            <a:solidFill>
              <a:srgbClr val="CCCCCC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Buffer (B</a:t>
              </a:r>
              <a:r>
                <a:rPr baseline="-25000" lang="en" sz="1200"/>
                <a:t>e</a:t>
              </a:r>
              <a:r>
                <a:rPr baseline="-25000" lang="en" sz="1200"/>
                <a:t> </a:t>
              </a:r>
              <a:r>
                <a:rPr lang="en" sz="1200"/>
                <a:t>)</a:t>
              </a:r>
              <a:endParaRPr sz="1200"/>
            </a:p>
          </p:txBody>
        </p:sp>
        <p:sp>
          <p:nvSpPr>
            <p:cNvPr id="256" name="Google Shape;256;p35"/>
            <p:cNvSpPr txBox="1"/>
            <p:nvPr/>
          </p:nvSpPr>
          <p:spPr>
            <a:xfrm>
              <a:off x="2472675" y="1991325"/>
              <a:ext cx="236100" cy="22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500"/>
                <a:t>n</a:t>
              </a:r>
              <a:endParaRPr sz="500"/>
            </a:p>
          </p:txBody>
        </p:sp>
      </p:grpSp>
      <p:grpSp>
        <p:nvGrpSpPr>
          <p:cNvPr id="257" name="Google Shape;257;p35"/>
          <p:cNvGrpSpPr/>
          <p:nvPr/>
        </p:nvGrpSpPr>
        <p:grpSpPr>
          <a:xfrm>
            <a:off x="4505038" y="1786475"/>
            <a:ext cx="1229700" cy="434100"/>
            <a:chOff x="4505038" y="1786475"/>
            <a:chExt cx="1229700" cy="434100"/>
          </a:xfrm>
        </p:grpSpPr>
        <p:sp>
          <p:nvSpPr>
            <p:cNvPr id="258" name="Google Shape;258;p35"/>
            <p:cNvSpPr/>
            <p:nvPr/>
          </p:nvSpPr>
          <p:spPr>
            <a:xfrm>
              <a:off x="4505038" y="1786475"/>
              <a:ext cx="1229700" cy="434100"/>
            </a:xfrm>
            <a:prstGeom prst="parallelogram">
              <a:avLst>
                <a:gd fmla="val 19373" name="adj"/>
              </a:avLst>
            </a:prstGeom>
            <a:solidFill>
              <a:srgbClr val="CCCCCC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Buffer (B</a:t>
              </a:r>
              <a:r>
                <a:rPr baseline="-25000" lang="en" sz="1200"/>
                <a:t>s</a:t>
              </a:r>
              <a:r>
                <a:rPr baseline="-25000" lang="en" sz="1200"/>
                <a:t> </a:t>
              </a:r>
              <a:r>
                <a:rPr lang="en" sz="1200"/>
                <a:t>)</a:t>
              </a:r>
              <a:endParaRPr sz="1200"/>
            </a:p>
          </p:txBody>
        </p:sp>
        <p:sp>
          <p:nvSpPr>
            <p:cNvPr id="259" name="Google Shape;259;p35"/>
            <p:cNvSpPr txBox="1"/>
            <p:nvPr/>
          </p:nvSpPr>
          <p:spPr>
            <a:xfrm>
              <a:off x="5324225" y="1991325"/>
              <a:ext cx="236100" cy="22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500"/>
                <a:t>n</a:t>
              </a:r>
              <a:endParaRPr sz="500"/>
            </a:p>
          </p:txBody>
        </p:sp>
      </p:grpSp>
      <p:sp>
        <p:nvSpPr>
          <p:cNvPr id="260" name="Google Shape;260;p35"/>
          <p:cNvSpPr txBox="1"/>
          <p:nvPr/>
        </p:nvSpPr>
        <p:spPr>
          <a:xfrm>
            <a:off x="4912500" y="3289225"/>
            <a:ext cx="39198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/>
              <a:t>Observed variables for n</a:t>
            </a:r>
            <a:r>
              <a:rPr b="1" baseline="30000" lang="en" sz="1800"/>
              <a:t>th</a:t>
            </a:r>
            <a:r>
              <a:rPr b="1" lang="en" sz="1800"/>
              <a:t> chunk </a:t>
            </a:r>
            <a:endParaRPr b="1" sz="18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3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Modeling video streaming…</a:t>
            </a:r>
            <a:endParaRPr/>
          </a:p>
        </p:txBody>
      </p:sp>
      <p:sp>
        <p:nvSpPr>
          <p:cNvPr id="266" name="Google Shape;266;p3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67" name="Google Shape;267;p36"/>
          <p:cNvSpPr/>
          <p:nvPr/>
        </p:nvSpPr>
        <p:spPr>
          <a:xfrm>
            <a:off x="558175" y="2708575"/>
            <a:ext cx="1149900" cy="434100"/>
          </a:xfrm>
          <a:prstGeom prst="parallelogram">
            <a:avLst>
              <a:gd fmla="val 19373" name="adj"/>
            </a:avLst>
          </a:prstGeom>
          <a:solidFill>
            <a:srgbClr val="CCCC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Download time (D</a:t>
            </a:r>
            <a:r>
              <a:rPr baseline="-25000" lang="en" sz="1200"/>
              <a:t>n</a:t>
            </a:r>
            <a:r>
              <a:rPr lang="en" sz="1200"/>
              <a:t>)</a:t>
            </a:r>
            <a:endParaRPr sz="1200"/>
          </a:p>
        </p:txBody>
      </p:sp>
      <p:sp>
        <p:nvSpPr>
          <p:cNvPr id="268" name="Google Shape;268;p36"/>
          <p:cNvSpPr/>
          <p:nvPr/>
        </p:nvSpPr>
        <p:spPr>
          <a:xfrm>
            <a:off x="1956350" y="3897725"/>
            <a:ext cx="1601700" cy="473100"/>
          </a:xfrm>
          <a:prstGeom prst="parallelogram">
            <a:avLst>
              <a:gd fmla="val 19373" name="adj"/>
            </a:avLst>
          </a:prstGeom>
          <a:solidFill>
            <a:srgbClr val="CCCC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Observed throughput (Y</a:t>
            </a:r>
            <a:r>
              <a:rPr baseline="-25000" lang="en" sz="1200"/>
              <a:t>n</a:t>
            </a:r>
            <a:r>
              <a:rPr lang="en" sz="1200"/>
              <a:t>)</a:t>
            </a:r>
            <a:endParaRPr sz="1200"/>
          </a:p>
        </p:txBody>
      </p:sp>
      <p:sp>
        <p:nvSpPr>
          <p:cNvPr id="269" name="Google Shape;269;p36"/>
          <p:cNvSpPr/>
          <p:nvPr/>
        </p:nvSpPr>
        <p:spPr>
          <a:xfrm>
            <a:off x="3088850" y="2455150"/>
            <a:ext cx="1149900" cy="434100"/>
          </a:xfrm>
          <a:prstGeom prst="parallelogram">
            <a:avLst>
              <a:gd fmla="val 19373" name="adj"/>
            </a:avLst>
          </a:prstGeom>
          <a:solidFill>
            <a:srgbClr val="CCCC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Chunk Size (S</a:t>
            </a:r>
            <a:r>
              <a:rPr baseline="-25000" lang="en" sz="1200"/>
              <a:t>n</a:t>
            </a:r>
            <a:r>
              <a:rPr lang="en" sz="1200"/>
              <a:t>)</a:t>
            </a:r>
            <a:endParaRPr sz="1200"/>
          </a:p>
        </p:txBody>
      </p:sp>
      <p:sp>
        <p:nvSpPr>
          <p:cNvPr id="270" name="Google Shape;270;p36"/>
          <p:cNvSpPr/>
          <p:nvPr/>
        </p:nvSpPr>
        <p:spPr>
          <a:xfrm>
            <a:off x="5832425" y="2708575"/>
            <a:ext cx="1149900" cy="434100"/>
          </a:xfrm>
          <a:prstGeom prst="parallelogram">
            <a:avLst>
              <a:gd fmla="val 19373" name="adj"/>
            </a:avLst>
          </a:prstGeom>
          <a:solidFill>
            <a:srgbClr val="CCCC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Download time (D</a:t>
            </a:r>
            <a:r>
              <a:rPr baseline="-25000" lang="en" sz="1200"/>
              <a:t>n-1</a:t>
            </a:r>
            <a:r>
              <a:rPr lang="en" sz="1200"/>
              <a:t>)</a:t>
            </a:r>
            <a:endParaRPr sz="1200"/>
          </a:p>
        </p:txBody>
      </p:sp>
      <p:sp>
        <p:nvSpPr>
          <p:cNvPr id="271" name="Google Shape;271;p36"/>
          <p:cNvSpPr/>
          <p:nvPr/>
        </p:nvSpPr>
        <p:spPr>
          <a:xfrm>
            <a:off x="7230600" y="3897725"/>
            <a:ext cx="1669200" cy="473100"/>
          </a:xfrm>
          <a:prstGeom prst="parallelogram">
            <a:avLst>
              <a:gd fmla="val 19373" name="adj"/>
            </a:avLst>
          </a:prstGeom>
          <a:solidFill>
            <a:srgbClr val="CCCC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Observed throughput (Y</a:t>
            </a:r>
            <a:r>
              <a:rPr baseline="-25000" lang="en" sz="1200"/>
              <a:t>n-1</a:t>
            </a:r>
            <a:r>
              <a:rPr lang="en" sz="1200"/>
              <a:t>)</a:t>
            </a:r>
            <a:endParaRPr sz="1200"/>
          </a:p>
        </p:txBody>
      </p:sp>
      <p:sp>
        <p:nvSpPr>
          <p:cNvPr id="272" name="Google Shape;272;p36"/>
          <p:cNvSpPr txBox="1"/>
          <p:nvPr/>
        </p:nvSpPr>
        <p:spPr>
          <a:xfrm>
            <a:off x="7670100" y="2571750"/>
            <a:ext cx="1229700" cy="32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……</a:t>
            </a:r>
            <a:endParaRPr b="1"/>
          </a:p>
        </p:txBody>
      </p:sp>
      <p:grpSp>
        <p:nvGrpSpPr>
          <p:cNvPr id="273" name="Google Shape;273;p36"/>
          <p:cNvGrpSpPr/>
          <p:nvPr/>
        </p:nvGrpSpPr>
        <p:grpSpPr>
          <a:xfrm>
            <a:off x="1665713" y="1786475"/>
            <a:ext cx="1229700" cy="434100"/>
            <a:chOff x="1665713" y="1786475"/>
            <a:chExt cx="1229700" cy="434100"/>
          </a:xfrm>
        </p:grpSpPr>
        <p:sp>
          <p:nvSpPr>
            <p:cNvPr id="274" name="Google Shape;274;p36"/>
            <p:cNvSpPr/>
            <p:nvPr/>
          </p:nvSpPr>
          <p:spPr>
            <a:xfrm>
              <a:off x="1665713" y="1786475"/>
              <a:ext cx="1229700" cy="434100"/>
            </a:xfrm>
            <a:prstGeom prst="parallelogram">
              <a:avLst>
                <a:gd fmla="val 19373" name="adj"/>
              </a:avLst>
            </a:prstGeom>
            <a:solidFill>
              <a:srgbClr val="CCCCCC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Buffer (B</a:t>
              </a:r>
              <a:r>
                <a:rPr baseline="-25000" lang="en" sz="1200"/>
                <a:t>e</a:t>
              </a:r>
              <a:r>
                <a:rPr baseline="-25000" lang="en" sz="1200"/>
                <a:t> </a:t>
              </a:r>
              <a:r>
                <a:rPr lang="en" sz="1200"/>
                <a:t>)</a:t>
              </a:r>
              <a:endParaRPr sz="1200"/>
            </a:p>
          </p:txBody>
        </p:sp>
        <p:sp>
          <p:nvSpPr>
            <p:cNvPr id="275" name="Google Shape;275;p36"/>
            <p:cNvSpPr txBox="1"/>
            <p:nvPr/>
          </p:nvSpPr>
          <p:spPr>
            <a:xfrm>
              <a:off x="2472675" y="1991325"/>
              <a:ext cx="236100" cy="22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500"/>
                <a:t>n</a:t>
              </a:r>
              <a:endParaRPr sz="500"/>
            </a:p>
          </p:txBody>
        </p:sp>
      </p:grpSp>
      <p:grpSp>
        <p:nvGrpSpPr>
          <p:cNvPr id="276" name="Google Shape;276;p36"/>
          <p:cNvGrpSpPr/>
          <p:nvPr/>
        </p:nvGrpSpPr>
        <p:grpSpPr>
          <a:xfrm>
            <a:off x="4505038" y="1786475"/>
            <a:ext cx="1229700" cy="434100"/>
            <a:chOff x="4505038" y="1786475"/>
            <a:chExt cx="1229700" cy="434100"/>
          </a:xfrm>
        </p:grpSpPr>
        <p:sp>
          <p:nvSpPr>
            <p:cNvPr id="277" name="Google Shape;277;p36"/>
            <p:cNvSpPr/>
            <p:nvPr/>
          </p:nvSpPr>
          <p:spPr>
            <a:xfrm>
              <a:off x="4505038" y="1786475"/>
              <a:ext cx="1229700" cy="434100"/>
            </a:xfrm>
            <a:prstGeom prst="parallelogram">
              <a:avLst>
                <a:gd fmla="val 19373" name="adj"/>
              </a:avLst>
            </a:prstGeom>
            <a:solidFill>
              <a:srgbClr val="CCCCCC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Buffer (B</a:t>
              </a:r>
              <a:r>
                <a:rPr baseline="-25000" lang="en" sz="1200"/>
                <a:t>s</a:t>
              </a:r>
              <a:r>
                <a:rPr baseline="-25000" lang="en" sz="1200"/>
                <a:t> </a:t>
              </a:r>
              <a:r>
                <a:rPr lang="en" sz="1200"/>
                <a:t>)</a:t>
              </a:r>
              <a:endParaRPr sz="1200"/>
            </a:p>
          </p:txBody>
        </p:sp>
        <p:sp>
          <p:nvSpPr>
            <p:cNvPr id="278" name="Google Shape;278;p36"/>
            <p:cNvSpPr txBox="1"/>
            <p:nvPr/>
          </p:nvSpPr>
          <p:spPr>
            <a:xfrm>
              <a:off x="5324225" y="1991325"/>
              <a:ext cx="236100" cy="22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500"/>
                <a:t>n</a:t>
              </a:r>
              <a:endParaRPr sz="500"/>
            </a:p>
          </p:txBody>
        </p:sp>
      </p:grpSp>
      <p:grpSp>
        <p:nvGrpSpPr>
          <p:cNvPr id="279" name="Google Shape;279;p36"/>
          <p:cNvGrpSpPr/>
          <p:nvPr/>
        </p:nvGrpSpPr>
        <p:grpSpPr>
          <a:xfrm>
            <a:off x="7670088" y="1698800"/>
            <a:ext cx="1229700" cy="434100"/>
            <a:chOff x="4505038" y="1786475"/>
            <a:chExt cx="1229700" cy="434100"/>
          </a:xfrm>
        </p:grpSpPr>
        <p:sp>
          <p:nvSpPr>
            <p:cNvPr id="280" name="Google Shape;280;p36"/>
            <p:cNvSpPr/>
            <p:nvPr/>
          </p:nvSpPr>
          <p:spPr>
            <a:xfrm>
              <a:off x="4505038" y="1786475"/>
              <a:ext cx="1229700" cy="434100"/>
            </a:xfrm>
            <a:prstGeom prst="parallelogram">
              <a:avLst>
                <a:gd fmla="val 19373" name="adj"/>
              </a:avLst>
            </a:prstGeom>
            <a:solidFill>
              <a:srgbClr val="CCCCCC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Buffer (B</a:t>
              </a:r>
              <a:r>
                <a:rPr baseline="-25000" lang="en" sz="1200"/>
                <a:t>e </a:t>
              </a:r>
              <a:r>
                <a:rPr lang="en" sz="1200"/>
                <a:t>)</a:t>
              </a:r>
              <a:endParaRPr sz="1200"/>
            </a:p>
          </p:txBody>
        </p:sp>
        <p:sp>
          <p:nvSpPr>
            <p:cNvPr id="281" name="Google Shape;281;p36"/>
            <p:cNvSpPr txBox="1"/>
            <p:nvPr/>
          </p:nvSpPr>
          <p:spPr>
            <a:xfrm>
              <a:off x="5324225" y="1991325"/>
              <a:ext cx="236100" cy="22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500"/>
                <a:t>n</a:t>
              </a:r>
              <a:endParaRPr sz="500"/>
            </a:p>
          </p:txBody>
        </p:sp>
      </p:grpSp>
      <p:sp>
        <p:nvSpPr>
          <p:cNvPr id="282" name="Google Shape;282;p36"/>
          <p:cNvSpPr txBox="1"/>
          <p:nvPr/>
        </p:nvSpPr>
        <p:spPr>
          <a:xfrm>
            <a:off x="1859150" y="2977225"/>
            <a:ext cx="1229700" cy="32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/>
              <a:t>Chunk ‘n’</a:t>
            </a:r>
            <a:endParaRPr b="1" sz="1800"/>
          </a:p>
        </p:txBody>
      </p:sp>
      <p:sp>
        <p:nvSpPr>
          <p:cNvPr id="283" name="Google Shape;283;p36"/>
          <p:cNvSpPr txBox="1"/>
          <p:nvPr/>
        </p:nvSpPr>
        <p:spPr>
          <a:xfrm>
            <a:off x="4238750" y="3780725"/>
            <a:ext cx="27435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/>
              <a:t>Observed variables for the preceding chunks…</a:t>
            </a:r>
            <a:endParaRPr b="1" sz="18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37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Goal: Infer Intrinsic Network Bandwidth (Hidden)</a:t>
            </a:r>
            <a:endParaRPr/>
          </a:p>
        </p:txBody>
      </p:sp>
      <p:sp>
        <p:nvSpPr>
          <p:cNvPr id="289" name="Google Shape;289;p3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90" name="Google Shape;290;p37"/>
          <p:cNvSpPr/>
          <p:nvPr/>
        </p:nvSpPr>
        <p:spPr>
          <a:xfrm>
            <a:off x="558175" y="2708575"/>
            <a:ext cx="1149900" cy="434100"/>
          </a:xfrm>
          <a:prstGeom prst="parallelogram">
            <a:avLst>
              <a:gd fmla="val 19373" name="adj"/>
            </a:avLst>
          </a:prstGeom>
          <a:solidFill>
            <a:srgbClr val="CCCC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Download time (D</a:t>
            </a:r>
            <a:r>
              <a:rPr baseline="-25000" lang="en" sz="1200"/>
              <a:t>n</a:t>
            </a:r>
            <a:r>
              <a:rPr lang="en" sz="1200"/>
              <a:t>)</a:t>
            </a:r>
            <a:endParaRPr sz="1200"/>
          </a:p>
        </p:txBody>
      </p:sp>
      <p:sp>
        <p:nvSpPr>
          <p:cNvPr id="291" name="Google Shape;291;p37"/>
          <p:cNvSpPr/>
          <p:nvPr/>
        </p:nvSpPr>
        <p:spPr>
          <a:xfrm>
            <a:off x="1956350" y="3897725"/>
            <a:ext cx="1601700" cy="473100"/>
          </a:xfrm>
          <a:prstGeom prst="parallelogram">
            <a:avLst>
              <a:gd fmla="val 19373" name="adj"/>
            </a:avLst>
          </a:prstGeom>
          <a:solidFill>
            <a:srgbClr val="CCCC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Observed throughput (Y</a:t>
            </a:r>
            <a:r>
              <a:rPr baseline="-25000" lang="en" sz="1200"/>
              <a:t>n</a:t>
            </a:r>
            <a:r>
              <a:rPr lang="en" sz="1200"/>
              <a:t>)</a:t>
            </a:r>
            <a:endParaRPr sz="1200"/>
          </a:p>
        </p:txBody>
      </p:sp>
      <p:sp>
        <p:nvSpPr>
          <p:cNvPr id="292" name="Google Shape;292;p37"/>
          <p:cNvSpPr/>
          <p:nvPr/>
        </p:nvSpPr>
        <p:spPr>
          <a:xfrm>
            <a:off x="3088850" y="2455150"/>
            <a:ext cx="1149900" cy="434100"/>
          </a:xfrm>
          <a:prstGeom prst="parallelogram">
            <a:avLst>
              <a:gd fmla="val 19373" name="adj"/>
            </a:avLst>
          </a:prstGeom>
          <a:solidFill>
            <a:srgbClr val="CCCC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Chunk Size (S</a:t>
            </a:r>
            <a:r>
              <a:rPr baseline="-25000" lang="en" sz="1200"/>
              <a:t>n</a:t>
            </a:r>
            <a:r>
              <a:rPr lang="en" sz="1200"/>
              <a:t>)</a:t>
            </a:r>
            <a:endParaRPr sz="1200"/>
          </a:p>
        </p:txBody>
      </p:sp>
      <p:sp>
        <p:nvSpPr>
          <p:cNvPr id="293" name="Google Shape;293;p37"/>
          <p:cNvSpPr/>
          <p:nvPr/>
        </p:nvSpPr>
        <p:spPr>
          <a:xfrm>
            <a:off x="5832425" y="2708575"/>
            <a:ext cx="1149900" cy="434100"/>
          </a:xfrm>
          <a:prstGeom prst="parallelogram">
            <a:avLst>
              <a:gd fmla="val 19373" name="adj"/>
            </a:avLst>
          </a:prstGeom>
          <a:solidFill>
            <a:srgbClr val="CCCC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Download time (D</a:t>
            </a:r>
            <a:r>
              <a:rPr baseline="-25000" lang="en" sz="1200"/>
              <a:t>n-1</a:t>
            </a:r>
            <a:r>
              <a:rPr lang="en" sz="1200"/>
              <a:t>)</a:t>
            </a:r>
            <a:endParaRPr sz="1200"/>
          </a:p>
        </p:txBody>
      </p:sp>
      <p:sp>
        <p:nvSpPr>
          <p:cNvPr id="294" name="Google Shape;294;p37"/>
          <p:cNvSpPr/>
          <p:nvPr/>
        </p:nvSpPr>
        <p:spPr>
          <a:xfrm>
            <a:off x="7230600" y="3897725"/>
            <a:ext cx="1669200" cy="473100"/>
          </a:xfrm>
          <a:prstGeom prst="parallelogram">
            <a:avLst>
              <a:gd fmla="val 19373" name="adj"/>
            </a:avLst>
          </a:prstGeom>
          <a:solidFill>
            <a:srgbClr val="CCCC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Observed throughput (Y</a:t>
            </a:r>
            <a:r>
              <a:rPr baseline="-25000" lang="en" sz="1200"/>
              <a:t>n-1</a:t>
            </a:r>
            <a:r>
              <a:rPr lang="en" sz="1200"/>
              <a:t>)</a:t>
            </a:r>
            <a:endParaRPr sz="1200"/>
          </a:p>
        </p:txBody>
      </p:sp>
      <p:grpSp>
        <p:nvGrpSpPr>
          <p:cNvPr id="295" name="Google Shape;295;p37"/>
          <p:cNvGrpSpPr/>
          <p:nvPr/>
        </p:nvGrpSpPr>
        <p:grpSpPr>
          <a:xfrm>
            <a:off x="21050" y="1352625"/>
            <a:ext cx="1054800" cy="441900"/>
            <a:chOff x="21050" y="1352625"/>
            <a:chExt cx="1054800" cy="441900"/>
          </a:xfrm>
        </p:grpSpPr>
        <p:sp>
          <p:nvSpPr>
            <p:cNvPr id="296" name="Google Shape;296;p37"/>
            <p:cNvSpPr/>
            <p:nvPr/>
          </p:nvSpPr>
          <p:spPr>
            <a:xfrm>
              <a:off x="21050" y="1352625"/>
              <a:ext cx="1054800" cy="393600"/>
            </a:xfrm>
            <a:prstGeom prst="parallelogram">
              <a:avLst>
                <a:gd fmla="val 25000" name="adj"/>
              </a:avLst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INB, C</a:t>
              </a:r>
              <a:r>
                <a:rPr baseline="-25000" lang="en"/>
                <a:t>e</a:t>
              </a:r>
              <a:endParaRPr baseline="-25000"/>
            </a:p>
          </p:txBody>
        </p:sp>
        <p:sp>
          <p:nvSpPr>
            <p:cNvPr id="297" name="Google Shape;297;p37"/>
            <p:cNvSpPr txBox="1"/>
            <p:nvPr/>
          </p:nvSpPr>
          <p:spPr>
            <a:xfrm>
              <a:off x="771800" y="1549425"/>
              <a:ext cx="254700" cy="24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latin typeface="Open Sans"/>
                  <a:ea typeface="Open Sans"/>
                  <a:cs typeface="Open Sans"/>
                  <a:sym typeface="Open Sans"/>
                </a:rPr>
                <a:t>n</a:t>
              </a:r>
              <a:endParaRPr sz="700"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298" name="Google Shape;298;p37"/>
          <p:cNvGrpSpPr/>
          <p:nvPr/>
        </p:nvGrpSpPr>
        <p:grpSpPr>
          <a:xfrm>
            <a:off x="1665713" y="1786475"/>
            <a:ext cx="1229700" cy="434100"/>
            <a:chOff x="1665713" y="1786475"/>
            <a:chExt cx="1229700" cy="434100"/>
          </a:xfrm>
        </p:grpSpPr>
        <p:sp>
          <p:nvSpPr>
            <p:cNvPr id="299" name="Google Shape;299;p37"/>
            <p:cNvSpPr/>
            <p:nvPr/>
          </p:nvSpPr>
          <p:spPr>
            <a:xfrm>
              <a:off x="1665713" y="1786475"/>
              <a:ext cx="1229700" cy="434100"/>
            </a:xfrm>
            <a:prstGeom prst="parallelogram">
              <a:avLst>
                <a:gd fmla="val 19373" name="adj"/>
              </a:avLst>
            </a:prstGeom>
            <a:solidFill>
              <a:srgbClr val="CCCCCC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Buffer (B</a:t>
              </a:r>
              <a:r>
                <a:rPr baseline="-25000" lang="en" sz="1200"/>
                <a:t>e</a:t>
              </a:r>
              <a:r>
                <a:rPr baseline="-25000" lang="en" sz="1200"/>
                <a:t> </a:t>
              </a:r>
              <a:r>
                <a:rPr lang="en" sz="1200"/>
                <a:t>)</a:t>
              </a:r>
              <a:endParaRPr sz="1200"/>
            </a:p>
          </p:txBody>
        </p:sp>
        <p:sp>
          <p:nvSpPr>
            <p:cNvPr id="300" name="Google Shape;300;p37"/>
            <p:cNvSpPr txBox="1"/>
            <p:nvPr/>
          </p:nvSpPr>
          <p:spPr>
            <a:xfrm>
              <a:off x="2472675" y="1991325"/>
              <a:ext cx="236100" cy="22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500">
                  <a:latin typeface="Open Sans"/>
                  <a:ea typeface="Open Sans"/>
                  <a:cs typeface="Open Sans"/>
                  <a:sym typeface="Open Sans"/>
                </a:rPr>
                <a:t>n</a:t>
              </a:r>
              <a:endParaRPr sz="500"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301" name="Google Shape;301;p37"/>
          <p:cNvGrpSpPr/>
          <p:nvPr/>
        </p:nvGrpSpPr>
        <p:grpSpPr>
          <a:xfrm>
            <a:off x="4505038" y="1786475"/>
            <a:ext cx="1229700" cy="434100"/>
            <a:chOff x="4505038" y="1786475"/>
            <a:chExt cx="1229700" cy="434100"/>
          </a:xfrm>
        </p:grpSpPr>
        <p:sp>
          <p:nvSpPr>
            <p:cNvPr id="302" name="Google Shape;302;p37"/>
            <p:cNvSpPr/>
            <p:nvPr/>
          </p:nvSpPr>
          <p:spPr>
            <a:xfrm>
              <a:off x="4505038" y="1786475"/>
              <a:ext cx="1229700" cy="434100"/>
            </a:xfrm>
            <a:prstGeom prst="parallelogram">
              <a:avLst>
                <a:gd fmla="val 19373" name="adj"/>
              </a:avLst>
            </a:prstGeom>
            <a:solidFill>
              <a:srgbClr val="CCCCCC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Buffer (B</a:t>
              </a:r>
              <a:r>
                <a:rPr baseline="-25000" lang="en" sz="1200"/>
                <a:t>s</a:t>
              </a:r>
              <a:r>
                <a:rPr baseline="-25000" lang="en" sz="1200"/>
                <a:t> </a:t>
              </a:r>
              <a:r>
                <a:rPr lang="en" sz="1200"/>
                <a:t>)</a:t>
              </a:r>
              <a:endParaRPr sz="1200"/>
            </a:p>
          </p:txBody>
        </p:sp>
        <p:sp>
          <p:nvSpPr>
            <p:cNvPr id="303" name="Google Shape;303;p37"/>
            <p:cNvSpPr txBox="1"/>
            <p:nvPr/>
          </p:nvSpPr>
          <p:spPr>
            <a:xfrm>
              <a:off x="5324225" y="1991325"/>
              <a:ext cx="236100" cy="22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500">
                  <a:latin typeface="Open Sans"/>
                  <a:ea typeface="Open Sans"/>
                  <a:cs typeface="Open Sans"/>
                  <a:sym typeface="Open Sans"/>
                </a:rPr>
                <a:t>n</a:t>
              </a:r>
              <a:endParaRPr sz="500"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304" name="Google Shape;304;p37"/>
          <p:cNvGrpSpPr/>
          <p:nvPr/>
        </p:nvGrpSpPr>
        <p:grpSpPr>
          <a:xfrm>
            <a:off x="3088850" y="1392849"/>
            <a:ext cx="1054814" cy="378929"/>
            <a:chOff x="103720" y="1352635"/>
            <a:chExt cx="972000" cy="417691"/>
          </a:xfrm>
        </p:grpSpPr>
        <p:sp>
          <p:nvSpPr>
            <p:cNvPr id="305" name="Google Shape;305;p37"/>
            <p:cNvSpPr/>
            <p:nvPr/>
          </p:nvSpPr>
          <p:spPr>
            <a:xfrm>
              <a:off x="103720" y="1352635"/>
              <a:ext cx="972000" cy="393600"/>
            </a:xfrm>
            <a:prstGeom prst="parallelogram">
              <a:avLst>
                <a:gd fmla="val 25000" name="adj"/>
              </a:avLst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INB, C</a:t>
              </a:r>
              <a:r>
                <a:rPr baseline="-25000" lang="en"/>
                <a:t>s</a:t>
              </a:r>
              <a:endParaRPr baseline="-25000"/>
            </a:p>
          </p:txBody>
        </p:sp>
        <p:sp>
          <p:nvSpPr>
            <p:cNvPr id="306" name="Google Shape;306;p37"/>
            <p:cNvSpPr txBox="1"/>
            <p:nvPr/>
          </p:nvSpPr>
          <p:spPr>
            <a:xfrm>
              <a:off x="772360" y="1525226"/>
              <a:ext cx="254700" cy="24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latin typeface="Open Sans"/>
                  <a:ea typeface="Open Sans"/>
                  <a:cs typeface="Open Sans"/>
                  <a:sym typeface="Open Sans"/>
                </a:rPr>
                <a:t>n</a:t>
              </a:r>
              <a:endParaRPr sz="700"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307" name="Google Shape;307;p37"/>
          <p:cNvGrpSpPr/>
          <p:nvPr/>
        </p:nvGrpSpPr>
        <p:grpSpPr>
          <a:xfrm>
            <a:off x="6642815" y="1352625"/>
            <a:ext cx="1139731" cy="402775"/>
            <a:chOff x="188725" y="1352625"/>
            <a:chExt cx="958644" cy="402775"/>
          </a:xfrm>
        </p:grpSpPr>
        <p:sp>
          <p:nvSpPr>
            <p:cNvPr id="308" name="Google Shape;308;p37"/>
            <p:cNvSpPr/>
            <p:nvPr/>
          </p:nvSpPr>
          <p:spPr>
            <a:xfrm>
              <a:off x="188725" y="1352625"/>
              <a:ext cx="887100" cy="393600"/>
            </a:xfrm>
            <a:prstGeom prst="parallelogram">
              <a:avLst>
                <a:gd fmla="val 25000" name="adj"/>
              </a:avLst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INB, C</a:t>
              </a:r>
              <a:r>
                <a:rPr baseline="-25000" lang="en"/>
                <a:t>e</a:t>
              </a:r>
              <a:endParaRPr baseline="-25000"/>
            </a:p>
          </p:txBody>
        </p:sp>
        <p:sp>
          <p:nvSpPr>
            <p:cNvPr id="309" name="Google Shape;309;p37"/>
            <p:cNvSpPr txBox="1"/>
            <p:nvPr/>
          </p:nvSpPr>
          <p:spPr>
            <a:xfrm>
              <a:off x="798169" y="1548100"/>
              <a:ext cx="349200" cy="207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latin typeface="Open Sans"/>
                  <a:ea typeface="Open Sans"/>
                  <a:cs typeface="Open Sans"/>
                  <a:sym typeface="Open Sans"/>
                </a:rPr>
                <a:t>n-1</a:t>
              </a:r>
              <a:endParaRPr sz="700"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310" name="Google Shape;310;p37"/>
          <p:cNvSpPr/>
          <p:nvPr/>
        </p:nvSpPr>
        <p:spPr>
          <a:xfrm>
            <a:off x="7670088" y="1698800"/>
            <a:ext cx="1229700" cy="434100"/>
          </a:xfrm>
          <a:prstGeom prst="parallelogram">
            <a:avLst>
              <a:gd fmla="val 19373" name="adj"/>
            </a:avLst>
          </a:prstGeom>
          <a:solidFill>
            <a:srgbClr val="CCCC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Buffer (B</a:t>
            </a:r>
            <a:r>
              <a:rPr baseline="-25000" lang="en" sz="1200"/>
              <a:t>e </a:t>
            </a:r>
            <a:r>
              <a:rPr lang="en" sz="1200"/>
              <a:t>)</a:t>
            </a:r>
            <a:endParaRPr sz="1200"/>
          </a:p>
        </p:txBody>
      </p:sp>
      <p:sp>
        <p:nvSpPr>
          <p:cNvPr id="311" name="Google Shape;311;p37"/>
          <p:cNvSpPr txBox="1"/>
          <p:nvPr/>
        </p:nvSpPr>
        <p:spPr>
          <a:xfrm>
            <a:off x="8472450" y="1904450"/>
            <a:ext cx="319800" cy="10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Open Sans"/>
                <a:ea typeface="Open Sans"/>
                <a:cs typeface="Open Sans"/>
                <a:sym typeface="Open Sans"/>
              </a:rPr>
              <a:t>n-1</a:t>
            </a:r>
            <a:endParaRPr sz="600"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312" name="Google Shape;312;p37"/>
          <p:cNvCxnSpPr>
            <a:stCxn id="308" idx="5"/>
            <a:endCxn id="305" idx="2"/>
          </p:cNvCxnSpPr>
          <p:nvPr/>
        </p:nvCxnSpPr>
        <p:spPr>
          <a:xfrm flipH="1">
            <a:off x="4099115" y="1549425"/>
            <a:ext cx="2592900" cy="21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13" name="Google Shape;313;p37"/>
          <p:cNvCxnSpPr>
            <a:stCxn id="305" idx="5"/>
            <a:endCxn id="296" idx="2"/>
          </p:cNvCxnSpPr>
          <p:nvPr/>
        </p:nvCxnSpPr>
        <p:spPr>
          <a:xfrm rot="10800000">
            <a:off x="1026584" y="1549486"/>
            <a:ext cx="2106900" cy="21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14" name="Google Shape;314;p37"/>
          <p:cNvCxnSpPr/>
          <p:nvPr/>
        </p:nvCxnSpPr>
        <p:spPr>
          <a:xfrm flipH="1">
            <a:off x="7670088" y="1508788"/>
            <a:ext cx="1289100" cy="39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med" w="med" type="none"/>
            <a:tailEnd len="med" w="med" type="triangle"/>
          </a:ln>
        </p:spPr>
      </p:cxnSp>
      <p:sp>
        <p:nvSpPr>
          <p:cNvPr id="315" name="Google Shape;315;p37"/>
          <p:cNvSpPr txBox="1"/>
          <p:nvPr/>
        </p:nvSpPr>
        <p:spPr>
          <a:xfrm>
            <a:off x="1321275" y="1189150"/>
            <a:ext cx="707700" cy="2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16" name="Google Shape;316;p37"/>
          <p:cNvSpPr/>
          <p:nvPr/>
        </p:nvSpPr>
        <p:spPr>
          <a:xfrm>
            <a:off x="84625" y="3683125"/>
            <a:ext cx="1466100" cy="98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Shaded: Observed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Unshaded: Hidden</a:t>
            </a:r>
            <a:endParaRPr sz="12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38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Complex </a:t>
            </a:r>
            <a:r>
              <a:rPr lang="en"/>
              <a:t>dependency</a:t>
            </a:r>
            <a:r>
              <a:rPr lang="en"/>
              <a:t> g</a:t>
            </a:r>
            <a:r>
              <a:rPr lang="en"/>
              <a:t>raph makes inference hard.</a:t>
            </a:r>
            <a:endParaRPr/>
          </a:p>
        </p:txBody>
      </p:sp>
      <p:sp>
        <p:nvSpPr>
          <p:cNvPr id="322" name="Google Shape;322;p3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23" name="Google Shape;323;p38"/>
          <p:cNvSpPr/>
          <p:nvPr/>
        </p:nvSpPr>
        <p:spPr>
          <a:xfrm>
            <a:off x="558175" y="2708575"/>
            <a:ext cx="1149900" cy="434100"/>
          </a:xfrm>
          <a:prstGeom prst="parallelogram">
            <a:avLst>
              <a:gd fmla="val 19373" name="adj"/>
            </a:avLst>
          </a:prstGeom>
          <a:solidFill>
            <a:srgbClr val="CCCC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Download time (D</a:t>
            </a:r>
            <a:r>
              <a:rPr baseline="-25000" lang="en" sz="1200"/>
              <a:t>n</a:t>
            </a:r>
            <a:r>
              <a:rPr lang="en" sz="1200"/>
              <a:t>)</a:t>
            </a:r>
            <a:endParaRPr sz="1200"/>
          </a:p>
        </p:txBody>
      </p:sp>
      <p:sp>
        <p:nvSpPr>
          <p:cNvPr id="324" name="Google Shape;324;p38"/>
          <p:cNvSpPr/>
          <p:nvPr/>
        </p:nvSpPr>
        <p:spPr>
          <a:xfrm>
            <a:off x="1956350" y="3897725"/>
            <a:ext cx="1601700" cy="473100"/>
          </a:xfrm>
          <a:prstGeom prst="parallelogram">
            <a:avLst>
              <a:gd fmla="val 19373" name="adj"/>
            </a:avLst>
          </a:prstGeom>
          <a:solidFill>
            <a:srgbClr val="CCCC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Observed throughput (Y</a:t>
            </a:r>
            <a:r>
              <a:rPr baseline="-25000" lang="en" sz="1200"/>
              <a:t>n</a:t>
            </a:r>
            <a:r>
              <a:rPr lang="en" sz="1200"/>
              <a:t>)</a:t>
            </a:r>
            <a:endParaRPr sz="1200"/>
          </a:p>
        </p:txBody>
      </p:sp>
      <p:sp>
        <p:nvSpPr>
          <p:cNvPr id="325" name="Google Shape;325;p38"/>
          <p:cNvSpPr/>
          <p:nvPr/>
        </p:nvSpPr>
        <p:spPr>
          <a:xfrm>
            <a:off x="3147500" y="2305087"/>
            <a:ext cx="1105500" cy="460200"/>
          </a:xfrm>
          <a:prstGeom prst="parallelogram">
            <a:avLst>
              <a:gd fmla="val 19373" name="adj"/>
            </a:avLst>
          </a:prstGeom>
          <a:solidFill>
            <a:srgbClr val="CCCC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Chunk Size (S</a:t>
            </a:r>
            <a:r>
              <a:rPr baseline="-25000" lang="en" sz="1200"/>
              <a:t>n</a:t>
            </a:r>
            <a:r>
              <a:rPr lang="en" sz="1200"/>
              <a:t>)</a:t>
            </a:r>
            <a:endParaRPr sz="1200"/>
          </a:p>
        </p:txBody>
      </p:sp>
      <p:sp>
        <p:nvSpPr>
          <p:cNvPr id="326" name="Google Shape;326;p38"/>
          <p:cNvSpPr/>
          <p:nvPr/>
        </p:nvSpPr>
        <p:spPr>
          <a:xfrm>
            <a:off x="5936250" y="3006725"/>
            <a:ext cx="1149900" cy="434100"/>
          </a:xfrm>
          <a:prstGeom prst="parallelogram">
            <a:avLst>
              <a:gd fmla="val 19373" name="adj"/>
            </a:avLst>
          </a:prstGeom>
          <a:solidFill>
            <a:srgbClr val="CCCC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Download time (D</a:t>
            </a:r>
            <a:r>
              <a:rPr baseline="-25000" lang="en" sz="1200"/>
              <a:t>n-1</a:t>
            </a:r>
            <a:r>
              <a:rPr lang="en" sz="1200"/>
              <a:t>)</a:t>
            </a:r>
            <a:endParaRPr sz="1200"/>
          </a:p>
        </p:txBody>
      </p:sp>
      <p:sp>
        <p:nvSpPr>
          <p:cNvPr id="327" name="Google Shape;327;p38"/>
          <p:cNvSpPr/>
          <p:nvPr/>
        </p:nvSpPr>
        <p:spPr>
          <a:xfrm>
            <a:off x="7230600" y="3897725"/>
            <a:ext cx="1669200" cy="473100"/>
          </a:xfrm>
          <a:prstGeom prst="parallelogram">
            <a:avLst>
              <a:gd fmla="val 19373" name="adj"/>
            </a:avLst>
          </a:prstGeom>
          <a:solidFill>
            <a:srgbClr val="CCCC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Observed throughput (Y</a:t>
            </a:r>
            <a:r>
              <a:rPr baseline="-25000" lang="en" sz="1200"/>
              <a:t>n-1</a:t>
            </a:r>
            <a:r>
              <a:rPr lang="en" sz="1200"/>
              <a:t>)</a:t>
            </a:r>
            <a:endParaRPr sz="1200"/>
          </a:p>
        </p:txBody>
      </p:sp>
      <p:grpSp>
        <p:nvGrpSpPr>
          <p:cNvPr id="328" name="Google Shape;328;p38"/>
          <p:cNvGrpSpPr/>
          <p:nvPr/>
        </p:nvGrpSpPr>
        <p:grpSpPr>
          <a:xfrm>
            <a:off x="99392" y="1368004"/>
            <a:ext cx="1075786" cy="407685"/>
            <a:chOff x="188725" y="1352625"/>
            <a:chExt cx="887100" cy="434169"/>
          </a:xfrm>
        </p:grpSpPr>
        <p:sp>
          <p:nvSpPr>
            <p:cNvPr id="329" name="Google Shape;329;p38"/>
            <p:cNvSpPr/>
            <p:nvPr/>
          </p:nvSpPr>
          <p:spPr>
            <a:xfrm>
              <a:off x="188725" y="1352625"/>
              <a:ext cx="887100" cy="393600"/>
            </a:xfrm>
            <a:prstGeom prst="parallelogram">
              <a:avLst>
                <a:gd fmla="val 25000" name="adj"/>
              </a:avLst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INB, C</a:t>
              </a:r>
              <a:r>
                <a:rPr baseline="-25000" lang="en"/>
                <a:t>e</a:t>
              </a:r>
              <a:endParaRPr baseline="-25000"/>
            </a:p>
          </p:txBody>
        </p:sp>
        <p:sp>
          <p:nvSpPr>
            <p:cNvPr id="330" name="Google Shape;330;p38"/>
            <p:cNvSpPr txBox="1"/>
            <p:nvPr/>
          </p:nvSpPr>
          <p:spPr>
            <a:xfrm>
              <a:off x="821117" y="1541694"/>
              <a:ext cx="254700" cy="24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latin typeface="Open Sans"/>
                  <a:ea typeface="Open Sans"/>
                  <a:cs typeface="Open Sans"/>
                  <a:sym typeface="Open Sans"/>
                </a:rPr>
                <a:t>n</a:t>
              </a:r>
              <a:endParaRPr sz="700"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331" name="Google Shape;331;p38"/>
          <p:cNvGrpSpPr/>
          <p:nvPr/>
        </p:nvGrpSpPr>
        <p:grpSpPr>
          <a:xfrm>
            <a:off x="1665713" y="1836525"/>
            <a:ext cx="1229700" cy="460200"/>
            <a:chOff x="1665713" y="1836525"/>
            <a:chExt cx="1229700" cy="460200"/>
          </a:xfrm>
        </p:grpSpPr>
        <p:sp>
          <p:nvSpPr>
            <p:cNvPr id="332" name="Google Shape;332;p38"/>
            <p:cNvSpPr/>
            <p:nvPr/>
          </p:nvSpPr>
          <p:spPr>
            <a:xfrm>
              <a:off x="1665713" y="1836525"/>
              <a:ext cx="1229700" cy="434100"/>
            </a:xfrm>
            <a:prstGeom prst="parallelogram">
              <a:avLst>
                <a:gd fmla="val 19373" name="adj"/>
              </a:avLst>
            </a:prstGeom>
            <a:solidFill>
              <a:srgbClr val="CCCCCC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Buffer (B</a:t>
              </a:r>
              <a:r>
                <a:rPr baseline="-25000" lang="en" sz="1200"/>
                <a:t>e</a:t>
              </a:r>
              <a:r>
                <a:rPr baseline="-25000" lang="en" sz="1200"/>
                <a:t> </a:t>
              </a:r>
              <a:r>
                <a:rPr lang="en" sz="1200"/>
                <a:t>)</a:t>
              </a:r>
              <a:endParaRPr sz="1200"/>
            </a:p>
          </p:txBody>
        </p:sp>
        <p:sp>
          <p:nvSpPr>
            <p:cNvPr id="333" name="Google Shape;333;p38"/>
            <p:cNvSpPr txBox="1"/>
            <p:nvPr/>
          </p:nvSpPr>
          <p:spPr>
            <a:xfrm>
              <a:off x="2472675" y="2067525"/>
              <a:ext cx="236100" cy="22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500">
                  <a:latin typeface="Open Sans"/>
                  <a:ea typeface="Open Sans"/>
                  <a:cs typeface="Open Sans"/>
                  <a:sym typeface="Open Sans"/>
                </a:rPr>
                <a:t>n</a:t>
              </a:r>
              <a:endParaRPr sz="500"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334" name="Google Shape;334;p38"/>
          <p:cNvSpPr/>
          <p:nvPr/>
        </p:nvSpPr>
        <p:spPr>
          <a:xfrm>
            <a:off x="4910863" y="1829438"/>
            <a:ext cx="1229700" cy="434100"/>
          </a:xfrm>
          <a:prstGeom prst="parallelogram">
            <a:avLst>
              <a:gd fmla="val 19373" name="adj"/>
            </a:avLst>
          </a:prstGeom>
          <a:solidFill>
            <a:srgbClr val="CCCC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Buffer (B</a:t>
            </a:r>
            <a:r>
              <a:rPr baseline="-25000" lang="en" sz="1200"/>
              <a:t>s</a:t>
            </a:r>
            <a:r>
              <a:rPr baseline="-25000" lang="en" sz="1200"/>
              <a:t> </a:t>
            </a:r>
            <a:r>
              <a:rPr lang="en" sz="1200"/>
              <a:t>)</a:t>
            </a:r>
            <a:endParaRPr sz="1200"/>
          </a:p>
        </p:txBody>
      </p:sp>
      <p:grpSp>
        <p:nvGrpSpPr>
          <p:cNvPr id="335" name="Google Shape;335;p38"/>
          <p:cNvGrpSpPr/>
          <p:nvPr/>
        </p:nvGrpSpPr>
        <p:grpSpPr>
          <a:xfrm>
            <a:off x="3068027" y="1348572"/>
            <a:ext cx="1075786" cy="446565"/>
            <a:chOff x="188725" y="1352625"/>
            <a:chExt cx="887100" cy="442319"/>
          </a:xfrm>
        </p:grpSpPr>
        <p:sp>
          <p:nvSpPr>
            <p:cNvPr id="336" name="Google Shape;336;p38"/>
            <p:cNvSpPr/>
            <p:nvPr/>
          </p:nvSpPr>
          <p:spPr>
            <a:xfrm>
              <a:off x="188725" y="1352625"/>
              <a:ext cx="887100" cy="393600"/>
            </a:xfrm>
            <a:prstGeom prst="parallelogram">
              <a:avLst>
                <a:gd fmla="val 25000" name="adj"/>
              </a:avLst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INB, C</a:t>
              </a:r>
              <a:r>
                <a:rPr baseline="-25000" lang="en"/>
                <a:t>s</a:t>
              </a:r>
              <a:endParaRPr baseline="-25000"/>
            </a:p>
          </p:txBody>
        </p:sp>
        <p:sp>
          <p:nvSpPr>
            <p:cNvPr id="337" name="Google Shape;337;p38"/>
            <p:cNvSpPr txBox="1"/>
            <p:nvPr/>
          </p:nvSpPr>
          <p:spPr>
            <a:xfrm>
              <a:off x="798966" y="1549844"/>
              <a:ext cx="254700" cy="24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latin typeface="Open Sans"/>
                  <a:ea typeface="Open Sans"/>
                  <a:cs typeface="Open Sans"/>
                  <a:sym typeface="Open Sans"/>
                </a:rPr>
                <a:t>n</a:t>
              </a:r>
              <a:endParaRPr sz="700"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338" name="Google Shape;338;p38"/>
          <p:cNvGrpSpPr/>
          <p:nvPr/>
        </p:nvGrpSpPr>
        <p:grpSpPr>
          <a:xfrm>
            <a:off x="6332776" y="1366493"/>
            <a:ext cx="1190123" cy="380995"/>
            <a:chOff x="-100300" y="1352625"/>
            <a:chExt cx="981383" cy="394446"/>
          </a:xfrm>
        </p:grpSpPr>
        <p:sp>
          <p:nvSpPr>
            <p:cNvPr id="339" name="Google Shape;339;p38"/>
            <p:cNvSpPr/>
            <p:nvPr/>
          </p:nvSpPr>
          <p:spPr>
            <a:xfrm>
              <a:off x="-100300" y="1352625"/>
              <a:ext cx="887100" cy="393600"/>
            </a:xfrm>
            <a:prstGeom prst="parallelogram">
              <a:avLst>
                <a:gd fmla="val 25000" name="adj"/>
              </a:avLst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INB, C</a:t>
              </a:r>
              <a:r>
                <a:rPr baseline="-25000" lang="en"/>
                <a:t>e</a:t>
              </a:r>
              <a:endParaRPr baseline="-25000"/>
            </a:p>
          </p:txBody>
        </p:sp>
        <p:sp>
          <p:nvSpPr>
            <p:cNvPr id="340" name="Google Shape;340;p38"/>
            <p:cNvSpPr txBox="1"/>
            <p:nvPr/>
          </p:nvSpPr>
          <p:spPr>
            <a:xfrm>
              <a:off x="531883" y="1539771"/>
              <a:ext cx="349200" cy="207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latin typeface="Open Sans"/>
                  <a:ea typeface="Open Sans"/>
                  <a:cs typeface="Open Sans"/>
                  <a:sym typeface="Open Sans"/>
                </a:rPr>
                <a:t>n-1</a:t>
              </a:r>
              <a:endParaRPr sz="700"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341" name="Google Shape;341;p38"/>
          <p:cNvGrpSpPr/>
          <p:nvPr/>
        </p:nvGrpSpPr>
        <p:grpSpPr>
          <a:xfrm>
            <a:off x="1859150" y="3176600"/>
            <a:ext cx="1149900" cy="578991"/>
            <a:chOff x="1859150" y="3176600"/>
            <a:chExt cx="1149900" cy="578991"/>
          </a:xfrm>
        </p:grpSpPr>
        <p:sp>
          <p:nvSpPr>
            <p:cNvPr id="342" name="Google Shape;342;p38"/>
            <p:cNvSpPr/>
            <p:nvPr/>
          </p:nvSpPr>
          <p:spPr>
            <a:xfrm>
              <a:off x="1859150" y="3176600"/>
              <a:ext cx="1149900" cy="473100"/>
            </a:xfrm>
            <a:prstGeom prst="parallelogram">
              <a:avLst>
                <a:gd fmla="val 19373" name="adj"/>
              </a:avLst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TCP state (W</a:t>
              </a:r>
              <a:r>
                <a:rPr baseline="-25000" lang="en" sz="1200"/>
                <a:t>e </a:t>
              </a:r>
              <a:r>
                <a:rPr lang="en" sz="1200"/>
                <a:t>)</a:t>
              </a:r>
              <a:endParaRPr sz="1200"/>
            </a:p>
          </p:txBody>
        </p:sp>
        <p:sp>
          <p:nvSpPr>
            <p:cNvPr id="343" name="Google Shape;343;p38"/>
            <p:cNvSpPr txBox="1"/>
            <p:nvPr/>
          </p:nvSpPr>
          <p:spPr>
            <a:xfrm>
              <a:off x="2420638" y="3492490"/>
              <a:ext cx="236100" cy="263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500">
                  <a:latin typeface="Open Sans"/>
                  <a:ea typeface="Open Sans"/>
                  <a:cs typeface="Open Sans"/>
                  <a:sym typeface="Open Sans"/>
                </a:rPr>
                <a:t>n</a:t>
              </a:r>
              <a:endParaRPr sz="500"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344" name="Google Shape;344;p38"/>
          <p:cNvGrpSpPr/>
          <p:nvPr/>
        </p:nvGrpSpPr>
        <p:grpSpPr>
          <a:xfrm>
            <a:off x="4432675" y="2579937"/>
            <a:ext cx="1149900" cy="578241"/>
            <a:chOff x="4446375" y="3019400"/>
            <a:chExt cx="1149900" cy="578241"/>
          </a:xfrm>
        </p:grpSpPr>
        <p:sp>
          <p:nvSpPr>
            <p:cNvPr id="345" name="Google Shape;345;p38"/>
            <p:cNvSpPr/>
            <p:nvPr/>
          </p:nvSpPr>
          <p:spPr>
            <a:xfrm>
              <a:off x="4446375" y="3019400"/>
              <a:ext cx="1149900" cy="473100"/>
            </a:xfrm>
            <a:prstGeom prst="parallelogram">
              <a:avLst>
                <a:gd fmla="val 19373" name="adj"/>
              </a:avLst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TCP state (W</a:t>
              </a:r>
              <a:r>
                <a:rPr baseline="-25000" lang="en" sz="1200"/>
                <a:t>s </a:t>
              </a:r>
              <a:r>
                <a:rPr lang="en" sz="1200"/>
                <a:t>)</a:t>
              </a:r>
              <a:endParaRPr sz="1200"/>
            </a:p>
          </p:txBody>
        </p:sp>
        <p:sp>
          <p:nvSpPr>
            <p:cNvPr id="346" name="Google Shape;346;p38"/>
            <p:cNvSpPr txBox="1"/>
            <p:nvPr/>
          </p:nvSpPr>
          <p:spPr>
            <a:xfrm>
              <a:off x="5001838" y="3334540"/>
              <a:ext cx="236100" cy="263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500">
                  <a:latin typeface="Open Sans"/>
                  <a:ea typeface="Open Sans"/>
                  <a:cs typeface="Open Sans"/>
                  <a:sym typeface="Open Sans"/>
                </a:rPr>
                <a:t>n</a:t>
              </a:r>
              <a:endParaRPr sz="500"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347" name="Google Shape;347;p38"/>
          <p:cNvGrpSpPr/>
          <p:nvPr/>
        </p:nvGrpSpPr>
        <p:grpSpPr>
          <a:xfrm>
            <a:off x="7581150" y="2532475"/>
            <a:ext cx="1149900" cy="579001"/>
            <a:chOff x="7581150" y="2532475"/>
            <a:chExt cx="1149900" cy="579001"/>
          </a:xfrm>
        </p:grpSpPr>
        <p:sp>
          <p:nvSpPr>
            <p:cNvPr id="348" name="Google Shape;348;p38"/>
            <p:cNvSpPr/>
            <p:nvPr/>
          </p:nvSpPr>
          <p:spPr>
            <a:xfrm>
              <a:off x="7581150" y="2532475"/>
              <a:ext cx="1149900" cy="473100"/>
            </a:xfrm>
            <a:prstGeom prst="parallelogram">
              <a:avLst>
                <a:gd fmla="val 19373" name="adj"/>
              </a:avLst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TCP state (W</a:t>
              </a:r>
              <a:r>
                <a:rPr baseline="-25000" lang="en" sz="1200"/>
                <a:t>e </a:t>
              </a:r>
              <a:r>
                <a:rPr lang="en" sz="1200"/>
                <a:t>)</a:t>
              </a:r>
              <a:endParaRPr sz="1200"/>
            </a:p>
          </p:txBody>
        </p:sp>
        <p:sp>
          <p:nvSpPr>
            <p:cNvPr id="349" name="Google Shape;349;p38"/>
            <p:cNvSpPr txBox="1"/>
            <p:nvPr/>
          </p:nvSpPr>
          <p:spPr>
            <a:xfrm>
              <a:off x="8142654" y="2848375"/>
              <a:ext cx="329700" cy="263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500">
                  <a:latin typeface="Open Sans"/>
                  <a:ea typeface="Open Sans"/>
                  <a:cs typeface="Open Sans"/>
                  <a:sym typeface="Open Sans"/>
                </a:rPr>
                <a:t>n-1</a:t>
              </a:r>
              <a:endParaRPr sz="500"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350" name="Google Shape;350;p38"/>
          <p:cNvSpPr txBox="1"/>
          <p:nvPr/>
        </p:nvSpPr>
        <p:spPr>
          <a:xfrm>
            <a:off x="2853500" y="4161375"/>
            <a:ext cx="4407300" cy="4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51" name="Google Shape;351;p38"/>
          <p:cNvSpPr/>
          <p:nvPr/>
        </p:nvSpPr>
        <p:spPr>
          <a:xfrm>
            <a:off x="7670088" y="1698800"/>
            <a:ext cx="1229700" cy="434100"/>
          </a:xfrm>
          <a:prstGeom prst="parallelogram">
            <a:avLst>
              <a:gd fmla="val 19373" name="adj"/>
            </a:avLst>
          </a:prstGeom>
          <a:solidFill>
            <a:srgbClr val="CCCC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Buffer (B</a:t>
            </a:r>
            <a:r>
              <a:rPr baseline="-25000" lang="en" sz="1200"/>
              <a:t>e </a:t>
            </a:r>
            <a:r>
              <a:rPr lang="en" sz="1200"/>
              <a:t>)</a:t>
            </a:r>
            <a:endParaRPr sz="1200"/>
          </a:p>
        </p:txBody>
      </p:sp>
      <p:cxnSp>
        <p:nvCxnSpPr>
          <p:cNvPr id="352" name="Google Shape;352;p38"/>
          <p:cNvCxnSpPr>
            <a:stCxn id="339" idx="5"/>
            <a:endCxn id="336" idx="2"/>
          </p:cNvCxnSpPr>
          <p:nvPr/>
        </p:nvCxnSpPr>
        <p:spPr>
          <a:xfrm rot="10800000">
            <a:off x="4093998" y="1547282"/>
            <a:ext cx="2286300" cy="9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53" name="Google Shape;353;p38"/>
          <p:cNvCxnSpPr>
            <a:stCxn id="336" idx="5"/>
            <a:endCxn id="329" idx="2"/>
          </p:cNvCxnSpPr>
          <p:nvPr/>
        </p:nvCxnSpPr>
        <p:spPr>
          <a:xfrm flipH="1">
            <a:off x="1128999" y="1547261"/>
            <a:ext cx="1988700" cy="5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54" name="Google Shape;354;p38"/>
          <p:cNvCxnSpPr>
            <a:endCxn id="339" idx="2"/>
          </p:cNvCxnSpPr>
          <p:nvPr/>
        </p:nvCxnSpPr>
        <p:spPr>
          <a:xfrm flipH="1">
            <a:off x="7361040" y="1517282"/>
            <a:ext cx="1289100" cy="39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med" w="med" type="none"/>
            <a:tailEnd len="med" w="med" type="triangle"/>
          </a:ln>
        </p:spPr>
      </p:cxnSp>
      <p:cxnSp>
        <p:nvCxnSpPr>
          <p:cNvPr id="355" name="Google Shape;355;p38"/>
          <p:cNvCxnSpPr>
            <a:endCxn id="351" idx="2"/>
          </p:cNvCxnSpPr>
          <p:nvPr/>
        </p:nvCxnSpPr>
        <p:spPr>
          <a:xfrm flipH="1">
            <a:off x="8857738" y="1906250"/>
            <a:ext cx="258900" cy="9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med" w="med" type="none"/>
            <a:tailEnd len="med" w="med" type="triangle"/>
          </a:ln>
        </p:spPr>
      </p:cxnSp>
      <p:cxnSp>
        <p:nvCxnSpPr>
          <p:cNvPr id="356" name="Google Shape;356;p38"/>
          <p:cNvCxnSpPr>
            <a:endCxn id="348" idx="2"/>
          </p:cNvCxnSpPr>
          <p:nvPr/>
        </p:nvCxnSpPr>
        <p:spPr>
          <a:xfrm flipH="1">
            <a:off x="8685223" y="2765125"/>
            <a:ext cx="403200" cy="3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med" w="med" type="none"/>
            <a:tailEnd len="med" w="med" type="triangle"/>
          </a:ln>
        </p:spPr>
      </p:cxnSp>
      <p:cxnSp>
        <p:nvCxnSpPr>
          <p:cNvPr id="357" name="Google Shape;357;p38"/>
          <p:cNvCxnSpPr>
            <a:endCxn id="327" idx="2"/>
          </p:cNvCxnSpPr>
          <p:nvPr/>
        </p:nvCxnSpPr>
        <p:spPr>
          <a:xfrm flipH="1">
            <a:off x="8853973" y="3737375"/>
            <a:ext cx="272100" cy="396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med" w="med" type="none"/>
            <a:tailEnd len="med" w="med" type="triangle"/>
          </a:ln>
        </p:spPr>
      </p:cxnSp>
      <p:cxnSp>
        <p:nvCxnSpPr>
          <p:cNvPr id="358" name="Google Shape;358;p38"/>
          <p:cNvCxnSpPr>
            <a:endCxn id="326" idx="2"/>
          </p:cNvCxnSpPr>
          <p:nvPr/>
        </p:nvCxnSpPr>
        <p:spPr>
          <a:xfrm flipH="1">
            <a:off x="7044101" y="3208775"/>
            <a:ext cx="2016000" cy="15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med" w="med" type="none"/>
            <a:tailEnd len="med" w="med" type="triangle"/>
          </a:ln>
        </p:spPr>
      </p:cxnSp>
      <p:cxnSp>
        <p:nvCxnSpPr>
          <p:cNvPr id="359" name="Google Shape;359;p38"/>
          <p:cNvCxnSpPr>
            <a:stCxn id="339" idx="2"/>
          </p:cNvCxnSpPr>
          <p:nvPr/>
        </p:nvCxnSpPr>
        <p:spPr>
          <a:xfrm>
            <a:off x="7361040" y="1556582"/>
            <a:ext cx="455100" cy="1008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60" name="Google Shape;360;p38"/>
          <p:cNvCxnSpPr/>
          <p:nvPr/>
        </p:nvCxnSpPr>
        <p:spPr>
          <a:xfrm>
            <a:off x="4100925" y="1549425"/>
            <a:ext cx="455100" cy="1008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61" name="Google Shape;361;p38"/>
          <p:cNvCxnSpPr/>
          <p:nvPr/>
        </p:nvCxnSpPr>
        <p:spPr>
          <a:xfrm>
            <a:off x="986106" y="1760789"/>
            <a:ext cx="1413300" cy="1401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62" name="Google Shape;362;p38"/>
          <p:cNvCxnSpPr>
            <a:stCxn id="339" idx="3"/>
            <a:endCxn id="326" idx="1"/>
          </p:cNvCxnSpPr>
          <p:nvPr/>
        </p:nvCxnSpPr>
        <p:spPr>
          <a:xfrm flipH="1">
            <a:off x="6553147" y="1746671"/>
            <a:ext cx="270000" cy="1260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63" name="Google Shape;363;p38"/>
          <p:cNvCxnSpPr>
            <a:endCxn id="345" idx="2"/>
          </p:cNvCxnSpPr>
          <p:nvPr/>
        </p:nvCxnSpPr>
        <p:spPr>
          <a:xfrm flipH="1">
            <a:off x="5536748" y="1801287"/>
            <a:ext cx="1277100" cy="1015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64" name="Google Shape;364;p38"/>
          <p:cNvSpPr txBox="1"/>
          <p:nvPr/>
        </p:nvSpPr>
        <p:spPr>
          <a:xfrm>
            <a:off x="8472450" y="1904450"/>
            <a:ext cx="319800" cy="10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Open Sans"/>
                <a:ea typeface="Open Sans"/>
                <a:cs typeface="Open Sans"/>
                <a:sym typeface="Open Sans"/>
              </a:rPr>
              <a:t>n-1</a:t>
            </a:r>
            <a:endParaRPr sz="6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65" name="Google Shape;365;p38"/>
          <p:cNvSpPr txBox="1"/>
          <p:nvPr/>
        </p:nvSpPr>
        <p:spPr>
          <a:xfrm>
            <a:off x="5721575" y="2027675"/>
            <a:ext cx="319800" cy="10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Open Sans"/>
                <a:ea typeface="Open Sans"/>
                <a:cs typeface="Open Sans"/>
                <a:sym typeface="Open Sans"/>
              </a:rPr>
              <a:t>n</a:t>
            </a:r>
            <a:endParaRPr sz="600"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366" name="Google Shape;366;p38"/>
          <p:cNvCxnSpPr>
            <a:stCxn id="351" idx="5"/>
            <a:endCxn id="334" idx="2"/>
          </p:cNvCxnSpPr>
          <p:nvPr/>
        </p:nvCxnSpPr>
        <p:spPr>
          <a:xfrm flipH="1">
            <a:off x="6098437" y="1915850"/>
            <a:ext cx="1613700" cy="130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67" name="Google Shape;367;p38"/>
          <p:cNvCxnSpPr>
            <a:stCxn id="334" idx="5"/>
            <a:endCxn id="332" idx="2"/>
          </p:cNvCxnSpPr>
          <p:nvPr/>
        </p:nvCxnSpPr>
        <p:spPr>
          <a:xfrm flipH="1">
            <a:off x="2853512" y="2046488"/>
            <a:ext cx="2099400" cy="7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68" name="Google Shape;368;p38"/>
          <p:cNvCxnSpPr>
            <a:stCxn id="351" idx="5"/>
            <a:endCxn id="345" idx="2"/>
          </p:cNvCxnSpPr>
          <p:nvPr/>
        </p:nvCxnSpPr>
        <p:spPr>
          <a:xfrm flipH="1">
            <a:off x="5536837" y="1915850"/>
            <a:ext cx="2175300" cy="900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69" name="Google Shape;369;p38"/>
          <p:cNvCxnSpPr>
            <a:stCxn id="348" idx="5"/>
            <a:endCxn id="345" idx="2"/>
          </p:cNvCxnSpPr>
          <p:nvPr/>
        </p:nvCxnSpPr>
        <p:spPr>
          <a:xfrm flipH="1">
            <a:off x="5536877" y="2769025"/>
            <a:ext cx="2090100" cy="47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70" name="Google Shape;370;p38"/>
          <p:cNvCxnSpPr>
            <a:stCxn id="326" idx="5"/>
            <a:endCxn id="345" idx="2"/>
          </p:cNvCxnSpPr>
          <p:nvPr/>
        </p:nvCxnSpPr>
        <p:spPr>
          <a:xfrm rot="10800000">
            <a:off x="5536699" y="2816375"/>
            <a:ext cx="441600" cy="407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71" name="Google Shape;371;p38"/>
          <p:cNvCxnSpPr>
            <a:stCxn id="348" idx="5"/>
            <a:endCxn id="326" idx="2"/>
          </p:cNvCxnSpPr>
          <p:nvPr/>
        </p:nvCxnSpPr>
        <p:spPr>
          <a:xfrm flipH="1">
            <a:off x="7044077" y="2769025"/>
            <a:ext cx="582900" cy="454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72" name="Google Shape;372;p38"/>
          <p:cNvCxnSpPr>
            <a:stCxn id="326" idx="4"/>
            <a:endCxn id="327" idx="1"/>
          </p:cNvCxnSpPr>
          <p:nvPr/>
        </p:nvCxnSpPr>
        <p:spPr>
          <a:xfrm>
            <a:off x="6511200" y="3440825"/>
            <a:ext cx="1599900" cy="456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73" name="Google Shape;373;p38"/>
          <p:cNvCxnSpPr>
            <a:stCxn id="327" idx="5"/>
            <a:endCxn id="325" idx="4"/>
          </p:cNvCxnSpPr>
          <p:nvPr/>
        </p:nvCxnSpPr>
        <p:spPr>
          <a:xfrm rot="10800000">
            <a:off x="3700127" y="2765375"/>
            <a:ext cx="3576300" cy="1368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74" name="Google Shape;374;p38"/>
          <p:cNvCxnSpPr>
            <a:stCxn id="345" idx="3"/>
            <a:endCxn id="342" idx="2"/>
          </p:cNvCxnSpPr>
          <p:nvPr/>
        </p:nvCxnSpPr>
        <p:spPr>
          <a:xfrm flipH="1">
            <a:off x="2963198" y="3053037"/>
            <a:ext cx="1998600" cy="360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75" name="Google Shape;375;p38"/>
          <p:cNvCxnSpPr>
            <a:stCxn id="326" idx="5"/>
            <a:endCxn id="334" idx="4"/>
          </p:cNvCxnSpPr>
          <p:nvPr/>
        </p:nvCxnSpPr>
        <p:spPr>
          <a:xfrm rot="10800000">
            <a:off x="5525599" y="2263475"/>
            <a:ext cx="452700" cy="960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76" name="Google Shape;376;p38"/>
          <p:cNvCxnSpPr>
            <a:stCxn id="334" idx="5"/>
            <a:endCxn id="325" idx="1"/>
          </p:cNvCxnSpPr>
          <p:nvPr/>
        </p:nvCxnSpPr>
        <p:spPr>
          <a:xfrm flipH="1">
            <a:off x="3744812" y="2046488"/>
            <a:ext cx="1208100" cy="258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77" name="Google Shape;377;p38"/>
          <p:cNvCxnSpPr>
            <a:stCxn id="345" idx="5"/>
            <a:endCxn id="323" idx="2"/>
          </p:cNvCxnSpPr>
          <p:nvPr/>
        </p:nvCxnSpPr>
        <p:spPr>
          <a:xfrm flipH="1">
            <a:off x="1666002" y="2816487"/>
            <a:ext cx="2812500" cy="109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78" name="Google Shape;378;p38"/>
          <p:cNvCxnSpPr>
            <a:stCxn id="325" idx="5"/>
            <a:endCxn id="323" idx="2"/>
          </p:cNvCxnSpPr>
          <p:nvPr/>
        </p:nvCxnSpPr>
        <p:spPr>
          <a:xfrm flipH="1">
            <a:off x="1665977" y="2535187"/>
            <a:ext cx="1526100" cy="390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79" name="Google Shape;379;p38"/>
          <p:cNvCxnSpPr>
            <a:stCxn id="325" idx="3"/>
            <a:endCxn id="324" idx="1"/>
          </p:cNvCxnSpPr>
          <p:nvPr/>
        </p:nvCxnSpPr>
        <p:spPr>
          <a:xfrm flipH="1">
            <a:off x="2803073" y="2765287"/>
            <a:ext cx="852600" cy="1132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80" name="Google Shape;380;p38"/>
          <p:cNvCxnSpPr>
            <a:stCxn id="336" idx="3"/>
            <a:endCxn id="342" idx="1"/>
          </p:cNvCxnSpPr>
          <p:nvPr/>
        </p:nvCxnSpPr>
        <p:spPr>
          <a:xfrm flipH="1">
            <a:off x="2479848" y="1745950"/>
            <a:ext cx="1076400" cy="1430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81" name="Google Shape;381;p38"/>
          <p:cNvCxnSpPr>
            <a:stCxn id="323" idx="1"/>
            <a:endCxn id="332" idx="4"/>
          </p:cNvCxnSpPr>
          <p:nvPr/>
        </p:nvCxnSpPr>
        <p:spPr>
          <a:xfrm flipH="1" rot="10800000">
            <a:off x="1175174" y="2270575"/>
            <a:ext cx="1105500" cy="438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82" name="Google Shape;382;p38"/>
          <p:cNvCxnSpPr>
            <a:stCxn id="329" idx="3"/>
            <a:endCxn id="323" idx="0"/>
          </p:cNvCxnSpPr>
          <p:nvPr/>
        </p:nvCxnSpPr>
        <p:spPr>
          <a:xfrm>
            <a:off x="591086" y="1737594"/>
            <a:ext cx="542100" cy="971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83" name="Google Shape;383;p38"/>
          <p:cNvCxnSpPr>
            <a:stCxn id="323" idx="4"/>
            <a:endCxn id="324" idx="5"/>
          </p:cNvCxnSpPr>
          <p:nvPr/>
        </p:nvCxnSpPr>
        <p:spPr>
          <a:xfrm>
            <a:off x="1133125" y="3142675"/>
            <a:ext cx="869100" cy="991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84" name="Google Shape;384;p38"/>
          <p:cNvCxnSpPr>
            <a:stCxn id="336" idx="3"/>
            <a:endCxn id="323" idx="2"/>
          </p:cNvCxnSpPr>
          <p:nvPr/>
        </p:nvCxnSpPr>
        <p:spPr>
          <a:xfrm flipH="1">
            <a:off x="1665948" y="1745950"/>
            <a:ext cx="1890300" cy="1179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85" name="Google Shape;385;p38"/>
          <p:cNvCxnSpPr>
            <a:stCxn id="342" idx="5"/>
            <a:endCxn id="323" idx="2"/>
          </p:cNvCxnSpPr>
          <p:nvPr/>
        </p:nvCxnSpPr>
        <p:spPr>
          <a:xfrm rot="10800000">
            <a:off x="1665877" y="2925650"/>
            <a:ext cx="239100" cy="487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86" name="Google Shape;386;p38"/>
          <p:cNvSpPr/>
          <p:nvPr/>
        </p:nvSpPr>
        <p:spPr>
          <a:xfrm>
            <a:off x="84625" y="3683125"/>
            <a:ext cx="1466100" cy="98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Shaded: Observed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Unshaded: Hidden</a:t>
            </a:r>
            <a:endParaRPr sz="12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39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Key insight: observing TCP state simplifies inference</a:t>
            </a:r>
            <a:endParaRPr/>
          </a:p>
        </p:txBody>
      </p:sp>
      <p:sp>
        <p:nvSpPr>
          <p:cNvPr id="392" name="Google Shape;392;p3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93" name="Google Shape;393;p39"/>
          <p:cNvSpPr/>
          <p:nvPr/>
        </p:nvSpPr>
        <p:spPr>
          <a:xfrm>
            <a:off x="558175" y="2708575"/>
            <a:ext cx="1149900" cy="434100"/>
          </a:xfrm>
          <a:prstGeom prst="parallelogram">
            <a:avLst>
              <a:gd fmla="val 19373" name="adj"/>
            </a:avLst>
          </a:prstGeom>
          <a:solidFill>
            <a:srgbClr val="CCCC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Download time (D</a:t>
            </a:r>
            <a:r>
              <a:rPr baseline="-25000" lang="en" sz="1200"/>
              <a:t>n</a:t>
            </a:r>
            <a:r>
              <a:rPr lang="en" sz="1200"/>
              <a:t>)</a:t>
            </a:r>
            <a:endParaRPr sz="1200"/>
          </a:p>
        </p:txBody>
      </p:sp>
      <p:sp>
        <p:nvSpPr>
          <p:cNvPr id="394" name="Google Shape;394;p39"/>
          <p:cNvSpPr/>
          <p:nvPr/>
        </p:nvSpPr>
        <p:spPr>
          <a:xfrm>
            <a:off x="1956350" y="3897725"/>
            <a:ext cx="1601700" cy="473100"/>
          </a:xfrm>
          <a:prstGeom prst="parallelogram">
            <a:avLst>
              <a:gd fmla="val 19373" name="adj"/>
            </a:avLst>
          </a:prstGeom>
          <a:solidFill>
            <a:srgbClr val="CCCC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Observed throughput (Y</a:t>
            </a:r>
            <a:r>
              <a:rPr baseline="-25000" lang="en" sz="1200"/>
              <a:t>n</a:t>
            </a:r>
            <a:r>
              <a:rPr lang="en" sz="1200"/>
              <a:t>)</a:t>
            </a:r>
            <a:endParaRPr sz="1200"/>
          </a:p>
        </p:txBody>
      </p:sp>
      <p:sp>
        <p:nvSpPr>
          <p:cNvPr id="395" name="Google Shape;395;p39"/>
          <p:cNvSpPr/>
          <p:nvPr/>
        </p:nvSpPr>
        <p:spPr>
          <a:xfrm>
            <a:off x="3147500" y="2305087"/>
            <a:ext cx="1105500" cy="460200"/>
          </a:xfrm>
          <a:prstGeom prst="parallelogram">
            <a:avLst>
              <a:gd fmla="val 19373" name="adj"/>
            </a:avLst>
          </a:prstGeom>
          <a:solidFill>
            <a:srgbClr val="CCCC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Chunk Size (S</a:t>
            </a:r>
            <a:r>
              <a:rPr baseline="-25000" lang="en" sz="1200"/>
              <a:t>n</a:t>
            </a:r>
            <a:r>
              <a:rPr lang="en" sz="1200"/>
              <a:t>)</a:t>
            </a:r>
            <a:endParaRPr sz="1200"/>
          </a:p>
        </p:txBody>
      </p:sp>
      <p:sp>
        <p:nvSpPr>
          <p:cNvPr id="396" name="Google Shape;396;p39"/>
          <p:cNvSpPr/>
          <p:nvPr/>
        </p:nvSpPr>
        <p:spPr>
          <a:xfrm>
            <a:off x="5936250" y="3006725"/>
            <a:ext cx="1149900" cy="434100"/>
          </a:xfrm>
          <a:prstGeom prst="parallelogram">
            <a:avLst>
              <a:gd fmla="val 19373" name="adj"/>
            </a:avLst>
          </a:prstGeom>
          <a:solidFill>
            <a:srgbClr val="CCCC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Download time (D</a:t>
            </a:r>
            <a:r>
              <a:rPr baseline="-25000" lang="en" sz="1200"/>
              <a:t>n-1</a:t>
            </a:r>
            <a:r>
              <a:rPr lang="en" sz="1200"/>
              <a:t>)</a:t>
            </a:r>
            <a:endParaRPr sz="1200"/>
          </a:p>
        </p:txBody>
      </p:sp>
      <p:sp>
        <p:nvSpPr>
          <p:cNvPr id="397" name="Google Shape;397;p39"/>
          <p:cNvSpPr/>
          <p:nvPr/>
        </p:nvSpPr>
        <p:spPr>
          <a:xfrm>
            <a:off x="7230600" y="3897725"/>
            <a:ext cx="1669200" cy="473100"/>
          </a:xfrm>
          <a:prstGeom prst="parallelogram">
            <a:avLst>
              <a:gd fmla="val 19373" name="adj"/>
            </a:avLst>
          </a:prstGeom>
          <a:solidFill>
            <a:srgbClr val="CCCC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Observed throughput (Y</a:t>
            </a:r>
            <a:r>
              <a:rPr baseline="-25000" lang="en" sz="1200"/>
              <a:t>n-1</a:t>
            </a:r>
            <a:r>
              <a:rPr lang="en" sz="1200"/>
              <a:t>)</a:t>
            </a:r>
            <a:endParaRPr sz="1200"/>
          </a:p>
        </p:txBody>
      </p:sp>
      <p:grpSp>
        <p:nvGrpSpPr>
          <p:cNvPr id="398" name="Google Shape;398;p39"/>
          <p:cNvGrpSpPr/>
          <p:nvPr/>
        </p:nvGrpSpPr>
        <p:grpSpPr>
          <a:xfrm>
            <a:off x="99392" y="1368004"/>
            <a:ext cx="1075786" cy="407685"/>
            <a:chOff x="188725" y="1352625"/>
            <a:chExt cx="887100" cy="434169"/>
          </a:xfrm>
        </p:grpSpPr>
        <p:sp>
          <p:nvSpPr>
            <p:cNvPr id="399" name="Google Shape;399;p39"/>
            <p:cNvSpPr/>
            <p:nvPr/>
          </p:nvSpPr>
          <p:spPr>
            <a:xfrm>
              <a:off x="188725" y="1352625"/>
              <a:ext cx="887100" cy="393600"/>
            </a:xfrm>
            <a:prstGeom prst="parallelogram">
              <a:avLst>
                <a:gd fmla="val 25000" name="adj"/>
              </a:avLst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INB, C</a:t>
              </a:r>
              <a:r>
                <a:rPr baseline="-25000" lang="en"/>
                <a:t>e</a:t>
              </a:r>
              <a:endParaRPr baseline="-25000"/>
            </a:p>
          </p:txBody>
        </p:sp>
        <p:sp>
          <p:nvSpPr>
            <p:cNvPr id="400" name="Google Shape;400;p39"/>
            <p:cNvSpPr txBox="1"/>
            <p:nvPr/>
          </p:nvSpPr>
          <p:spPr>
            <a:xfrm>
              <a:off x="821117" y="1541694"/>
              <a:ext cx="254700" cy="24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latin typeface="Open Sans"/>
                  <a:ea typeface="Open Sans"/>
                  <a:cs typeface="Open Sans"/>
                  <a:sym typeface="Open Sans"/>
                </a:rPr>
                <a:t>n</a:t>
              </a:r>
              <a:endParaRPr sz="700"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401" name="Google Shape;401;p39"/>
          <p:cNvGrpSpPr/>
          <p:nvPr/>
        </p:nvGrpSpPr>
        <p:grpSpPr>
          <a:xfrm>
            <a:off x="1665713" y="1836525"/>
            <a:ext cx="1229700" cy="460200"/>
            <a:chOff x="1665713" y="1836525"/>
            <a:chExt cx="1229700" cy="460200"/>
          </a:xfrm>
        </p:grpSpPr>
        <p:sp>
          <p:nvSpPr>
            <p:cNvPr id="402" name="Google Shape;402;p39"/>
            <p:cNvSpPr/>
            <p:nvPr/>
          </p:nvSpPr>
          <p:spPr>
            <a:xfrm>
              <a:off x="1665713" y="1836525"/>
              <a:ext cx="1229700" cy="434100"/>
            </a:xfrm>
            <a:prstGeom prst="parallelogram">
              <a:avLst>
                <a:gd fmla="val 19373" name="adj"/>
              </a:avLst>
            </a:prstGeom>
            <a:solidFill>
              <a:srgbClr val="CCCCCC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Buffer (B</a:t>
              </a:r>
              <a:r>
                <a:rPr baseline="-25000" lang="en" sz="1200"/>
                <a:t>e </a:t>
              </a:r>
              <a:r>
                <a:rPr lang="en" sz="1200"/>
                <a:t>)</a:t>
              </a:r>
              <a:endParaRPr sz="1200"/>
            </a:p>
          </p:txBody>
        </p:sp>
        <p:sp>
          <p:nvSpPr>
            <p:cNvPr id="403" name="Google Shape;403;p39"/>
            <p:cNvSpPr txBox="1"/>
            <p:nvPr/>
          </p:nvSpPr>
          <p:spPr>
            <a:xfrm>
              <a:off x="2472675" y="2067525"/>
              <a:ext cx="236100" cy="22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500">
                  <a:latin typeface="Open Sans"/>
                  <a:ea typeface="Open Sans"/>
                  <a:cs typeface="Open Sans"/>
                  <a:sym typeface="Open Sans"/>
                </a:rPr>
                <a:t>n</a:t>
              </a:r>
              <a:endParaRPr sz="500"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404" name="Google Shape;404;p39"/>
          <p:cNvSpPr/>
          <p:nvPr/>
        </p:nvSpPr>
        <p:spPr>
          <a:xfrm>
            <a:off x="4910863" y="1829438"/>
            <a:ext cx="1229700" cy="434100"/>
          </a:xfrm>
          <a:prstGeom prst="parallelogram">
            <a:avLst>
              <a:gd fmla="val 19373" name="adj"/>
            </a:avLst>
          </a:prstGeom>
          <a:solidFill>
            <a:srgbClr val="CCCC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Buffer (B</a:t>
            </a:r>
            <a:r>
              <a:rPr baseline="-25000" lang="en" sz="1200"/>
              <a:t>s </a:t>
            </a:r>
            <a:r>
              <a:rPr lang="en" sz="1200"/>
              <a:t>)</a:t>
            </a:r>
            <a:endParaRPr sz="1200"/>
          </a:p>
        </p:txBody>
      </p:sp>
      <p:grpSp>
        <p:nvGrpSpPr>
          <p:cNvPr id="405" name="Google Shape;405;p39"/>
          <p:cNvGrpSpPr/>
          <p:nvPr/>
        </p:nvGrpSpPr>
        <p:grpSpPr>
          <a:xfrm>
            <a:off x="3068027" y="1348572"/>
            <a:ext cx="1075786" cy="446565"/>
            <a:chOff x="188725" y="1352625"/>
            <a:chExt cx="887100" cy="442319"/>
          </a:xfrm>
        </p:grpSpPr>
        <p:sp>
          <p:nvSpPr>
            <p:cNvPr id="406" name="Google Shape;406;p39"/>
            <p:cNvSpPr/>
            <p:nvPr/>
          </p:nvSpPr>
          <p:spPr>
            <a:xfrm>
              <a:off x="188725" y="1352625"/>
              <a:ext cx="887100" cy="393600"/>
            </a:xfrm>
            <a:prstGeom prst="parallelogram">
              <a:avLst>
                <a:gd fmla="val 25000" name="adj"/>
              </a:avLst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INB, C</a:t>
              </a:r>
              <a:r>
                <a:rPr baseline="-25000" lang="en"/>
                <a:t>s</a:t>
              </a:r>
              <a:endParaRPr baseline="-25000"/>
            </a:p>
          </p:txBody>
        </p:sp>
        <p:sp>
          <p:nvSpPr>
            <p:cNvPr id="407" name="Google Shape;407;p39"/>
            <p:cNvSpPr txBox="1"/>
            <p:nvPr/>
          </p:nvSpPr>
          <p:spPr>
            <a:xfrm>
              <a:off x="798966" y="1549844"/>
              <a:ext cx="254700" cy="24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latin typeface="Open Sans"/>
                  <a:ea typeface="Open Sans"/>
                  <a:cs typeface="Open Sans"/>
                  <a:sym typeface="Open Sans"/>
                </a:rPr>
                <a:t>n</a:t>
              </a:r>
              <a:endParaRPr sz="700"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408" name="Google Shape;408;p39"/>
          <p:cNvGrpSpPr/>
          <p:nvPr/>
        </p:nvGrpSpPr>
        <p:grpSpPr>
          <a:xfrm>
            <a:off x="6332776" y="1366493"/>
            <a:ext cx="1190123" cy="380995"/>
            <a:chOff x="-100300" y="1352625"/>
            <a:chExt cx="981383" cy="394446"/>
          </a:xfrm>
        </p:grpSpPr>
        <p:sp>
          <p:nvSpPr>
            <p:cNvPr id="409" name="Google Shape;409;p39"/>
            <p:cNvSpPr/>
            <p:nvPr/>
          </p:nvSpPr>
          <p:spPr>
            <a:xfrm>
              <a:off x="-100300" y="1352625"/>
              <a:ext cx="887100" cy="393600"/>
            </a:xfrm>
            <a:prstGeom prst="parallelogram">
              <a:avLst>
                <a:gd fmla="val 25000" name="adj"/>
              </a:avLst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INB, C</a:t>
              </a:r>
              <a:r>
                <a:rPr baseline="-25000" lang="en"/>
                <a:t>e</a:t>
              </a:r>
              <a:endParaRPr baseline="-25000"/>
            </a:p>
          </p:txBody>
        </p:sp>
        <p:sp>
          <p:nvSpPr>
            <p:cNvPr id="410" name="Google Shape;410;p39"/>
            <p:cNvSpPr txBox="1"/>
            <p:nvPr/>
          </p:nvSpPr>
          <p:spPr>
            <a:xfrm>
              <a:off x="531883" y="1539771"/>
              <a:ext cx="349200" cy="207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latin typeface="Open Sans"/>
                  <a:ea typeface="Open Sans"/>
                  <a:cs typeface="Open Sans"/>
                  <a:sym typeface="Open Sans"/>
                </a:rPr>
                <a:t>n-1</a:t>
              </a:r>
              <a:endParaRPr sz="700"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411" name="Google Shape;411;p39"/>
          <p:cNvGrpSpPr/>
          <p:nvPr/>
        </p:nvGrpSpPr>
        <p:grpSpPr>
          <a:xfrm>
            <a:off x="1859150" y="3176600"/>
            <a:ext cx="1149900" cy="578991"/>
            <a:chOff x="1859150" y="3176600"/>
            <a:chExt cx="1149900" cy="578991"/>
          </a:xfrm>
        </p:grpSpPr>
        <p:sp>
          <p:nvSpPr>
            <p:cNvPr id="412" name="Google Shape;412;p39"/>
            <p:cNvSpPr/>
            <p:nvPr/>
          </p:nvSpPr>
          <p:spPr>
            <a:xfrm>
              <a:off x="1859150" y="3176600"/>
              <a:ext cx="1149900" cy="473100"/>
            </a:xfrm>
            <a:prstGeom prst="parallelogram">
              <a:avLst>
                <a:gd fmla="val 19373" name="adj"/>
              </a:avLst>
            </a:prstGeom>
            <a:solidFill>
              <a:srgbClr val="CCCCCC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TCP state (W</a:t>
              </a:r>
              <a:r>
                <a:rPr baseline="-25000" lang="en" sz="1200"/>
                <a:t>e </a:t>
              </a:r>
              <a:r>
                <a:rPr lang="en" sz="1200"/>
                <a:t>)</a:t>
              </a:r>
              <a:endParaRPr sz="1200"/>
            </a:p>
          </p:txBody>
        </p:sp>
        <p:sp>
          <p:nvSpPr>
            <p:cNvPr id="413" name="Google Shape;413;p39"/>
            <p:cNvSpPr txBox="1"/>
            <p:nvPr/>
          </p:nvSpPr>
          <p:spPr>
            <a:xfrm>
              <a:off x="2420638" y="3492490"/>
              <a:ext cx="236100" cy="263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500">
                  <a:latin typeface="Open Sans"/>
                  <a:ea typeface="Open Sans"/>
                  <a:cs typeface="Open Sans"/>
                  <a:sym typeface="Open Sans"/>
                </a:rPr>
                <a:t>n</a:t>
              </a:r>
              <a:endParaRPr sz="500"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414" name="Google Shape;414;p39"/>
          <p:cNvGrpSpPr/>
          <p:nvPr/>
        </p:nvGrpSpPr>
        <p:grpSpPr>
          <a:xfrm>
            <a:off x="4432675" y="2579937"/>
            <a:ext cx="1149900" cy="578241"/>
            <a:chOff x="4446375" y="3019400"/>
            <a:chExt cx="1149900" cy="578241"/>
          </a:xfrm>
        </p:grpSpPr>
        <p:sp>
          <p:nvSpPr>
            <p:cNvPr id="415" name="Google Shape;415;p39"/>
            <p:cNvSpPr/>
            <p:nvPr/>
          </p:nvSpPr>
          <p:spPr>
            <a:xfrm>
              <a:off x="4446375" y="3019400"/>
              <a:ext cx="1149900" cy="473100"/>
            </a:xfrm>
            <a:prstGeom prst="parallelogram">
              <a:avLst>
                <a:gd fmla="val 19373" name="adj"/>
              </a:avLst>
            </a:prstGeom>
            <a:solidFill>
              <a:srgbClr val="CCCCCC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TCP state (W</a:t>
              </a:r>
              <a:r>
                <a:rPr baseline="-25000" lang="en" sz="1200"/>
                <a:t>s </a:t>
              </a:r>
              <a:r>
                <a:rPr lang="en" sz="1200"/>
                <a:t>)</a:t>
              </a:r>
              <a:endParaRPr sz="1200"/>
            </a:p>
          </p:txBody>
        </p:sp>
        <p:sp>
          <p:nvSpPr>
            <p:cNvPr id="416" name="Google Shape;416;p39"/>
            <p:cNvSpPr txBox="1"/>
            <p:nvPr/>
          </p:nvSpPr>
          <p:spPr>
            <a:xfrm>
              <a:off x="5001838" y="3334540"/>
              <a:ext cx="236100" cy="263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500">
                  <a:latin typeface="Open Sans"/>
                  <a:ea typeface="Open Sans"/>
                  <a:cs typeface="Open Sans"/>
                  <a:sym typeface="Open Sans"/>
                </a:rPr>
                <a:t>n</a:t>
              </a:r>
              <a:endParaRPr sz="500"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417" name="Google Shape;417;p39"/>
          <p:cNvGrpSpPr/>
          <p:nvPr/>
        </p:nvGrpSpPr>
        <p:grpSpPr>
          <a:xfrm>
            <a:off x="7581150" y="2532475"/>
            <a:ext cx="1149900" cy="579001"/>
            <a:chOff x="7581150" y="2532475"/>
            <a:chExt cx="1149900" cy="579001"/>
          </a:xfrm>
        </p:grpSpPr>
        <p:sp>
          <p:nvSpPr>
            <p:cNvPr id="418" name="Google Shape;418;p39"/>
            <p:cNvSpPr/>
            <p:nvPr/>
          </p:nvSpPr>
          <p:spPr>
            <a:xfrm>
              <a:off x="7581150" y="2532475"/>
              <a:ext cx="1149900" cy="473100"/>
            </a:xfrm>
            <a:prstGeom prst="parallelogram">
              <a:avLst>
                <a:gd fmla="val 19373" name="adj"/>
              </a:avLst>
            </a:prstGeom>
            <a:solidFill>
              <a:srgbClr val="CCCCCC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TCP state (W</a:t>
              </a:r>
              <a:r>
                <a:rPr baseline="-25000" lang="en" sz="1200"/>
                <a:t>e </a:t>
              </a:r>
              <a:r>
                <a:rPr lang="en" sz="1200"/>
                <a:t>)</a:t>
              </a:r>
              <a:endParaRPr sz="1200"/>
            </a:p>
          </p:txBody>
        </p:sp>
        <p:sp>
          <p:nvSpPr>
            <p:cNvPr id="419" name="Google Shape;419;p39"/>
            <p:cNvSpPr txBox="1"/>
            <p:nvPr/>
          </p:nvSpPr>
          <p:spPr>
            <a:xfrm>
              <a:off x="8142654" y="2848375"/>
              <a:ext cx="329700" cy="263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500">
                  <a:latin typeface="Open Sans"/>
                  <a:ea typeface="Open Sans"/>
                  <a:cs typeface="Open Sans"/>
                  <a:sym typeface="Open Sans"/>
                </a:rPr>
                <a:t>n-1</a:t>
              </a:r>
              <a:endParaRPr sz="500"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420" name="Google Shape;420;p39"/>
          <p:cNvSpPr/>
          <p:nvPr/>
        </p:nvSpPr>
        <p:spPr>
          <a:xfrm>
            <a:off x="7670088" y="1698800"/>
            <a:ext cx="1229700" cy="434100"/>
          </a:xfrm>
          <a:prstGeom prst="parallelogram">
            <a:avLst>
              <a:gd fmla="val 19373" name="adj"/>
            </a:avLst>
          </a:prstGeom>
          <a:solidFill>
            <a:srgbClr val="CCCC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Buffer (B</a:t>
            </a:r>
            <a:r>
              <a:rPr baseline="-25000" lang="en" sz="1200"/>
              <a:t>e </a:t>
            </a:r>
            <a:r>
              <a:rPr lang="en" sz="1200"/>
              <a:t>)</a:t>
            </a:r>
            <a:endParaRPr sz="1200"/>
          </a:p>
        </p:txBody>
      </p:sp>
      <p:cxnSp>
        <p:nvCxnSpPr>
          <p:cNvPr id="421" name="Google Shape;421;p39"/>
          <p:cNvCxnSpPr>
            <a:stCxn id="409" idx="5"/>
            <a:endCxn id="406" idx="2"/>
          </p:cNvCxnSpPr>
          <p:nvPr/>
        </p:nvCxnSpPr>
        <p:spPr>
          <a:xfrm rot="10800000">
            <a:off x="4093998" y="1547282"/>
            <a:ext cx="2286300" cy="9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22" name="Google Shape;422;p39"/>
          <p:cNvCxnSpPr>
            <a:stCxn id="406" idx="5"/>
            <a:endCxn id="399" idx="2"/>
          </p:cNvCxnSpPr>
          <p:nvPr/>
        </p:nvCxnSpPr>
        <p:spPr>
          <a:xfrm flipH="1">
            <a:off x="1128999" y="1547261"/>
            <a:ext cx="1988700" cy="5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23" name="Google Shape;423;p39"/>
          <p:cNvCxnSpPr>
            <a:endCxn id="409" idx="2"/>
          </p:cNvCxnSpPr>
          <p:nvPr/>
        </p:nvCxnSpPr>
        <p:spPr>
          <a:xfrm flipH="1">
            <a:off x="7361040" y="1517282"/>
            <a:ext cx="1289100" cy="39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med" w="med" type="none"/>
            <a:tailEnd len="med" w="med" type="triangle"/>
          </a:ln>
        </p:spPr>
      </p:cxnSp>
      <p:cxnSp>
        <p:nvCxnSpPr>
          <p:cNvPr id="424" name="Google Shape;424;p39"/>
          <p:cNvCxnSpPr>
            <a:endCxn id="420" idx="2"/>
          </p:cNvCxnSpPr>
          <p:nvPr/>
        </p:nvCxnSpPr>
        <p:spPr>
          <a:xfrm flipH="1">
            <a:off x="8857738" y="1906250"/>
            <a:ext cx="258900" cy="9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med" w="med" type="none"/>
            <a:tailEnd len="med" w="med" type="triangle"/>
          </a:ln>
        </p:spPr>
      </p:cxnSp>
      <p:cxnSp>
        <p:nvCxnSpPr>
          <p:cNvPr id="425" name="Google Shape;425;p39"/>
          <p:cNvCxnSpPr>
            <a:endCxn id="418" idx="2"/>
          </p:cNvCxnSpPr>
          <p:nvPr/>
        </p:nvCxnSpPr>
        <p:spPr>
          <a:xfrm flipH="1">
            <a:off x="8685223" y="2765125"/>
            <a:ext cx="403200" cy="3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med" w="med" type="none"/>
            <a:tailEnd len="med" w="med" type="triangle"/>
          </a:ln>
        </p:spPr>
      </p:cxnSp>
      <p:cxnSp>
        <p:nvCxnSpPr>
          <p:cNvPr id="426" name="Google Shape;426;p39"/>
          <p:cNvCxnSpPr>
            <a:endCxn id="397" idx="2"/>
          </p:cNvCxnSpPr>
          <p:nvPr/>
        </p:nvCxnSpPr>
        <p:spPr>
          <a:xfrm flipH="1">
            <a:off x="8853973" y="3737375"/>
            <a:ext cx="272100" cy="396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med" w="med" type="none"/>
            <a:tailEnd len="med" w="med" type="triangle"/>
          </a:ln>
        </p:spPr>
      </p:cxnSp>
      <p:cxnSp>
        <p:nvCxnSpPr>
          <p:cNvPr id="427" name="Google Shape;427;p39"/>
          <p:cNvCxnSpPr>
            <a:endCxn id="396" idx="2"/>
          </p:cNvCxnSpPr>
          <p:nvPr/>
        </p:nvCxnSpPr>
        <p:spPr>
          <a:xfrm flipH="1">
            <a:off x="7044101" y="3208775"/>
            <a:ext cx="2016000" cy="15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med" w="med" type="none"/>
            <a:tailEnd len="med" w="med" type="triangle"/>
          </a:ln>
        </p:spPr>
      </p:cxnSp>
      <p:cxnSp>
        <p:nvCxnSpPr>
          <p:cNvPr id="428" name="Google Shape;428;p39"/>
          <p:cNvCxnSpPr>
            <a:stCxn id="409" idx="2"/>
          </p:cNvCxnSpPr>
          <p:nvPr/>
        </p:nvCxnSpPr>
        <p:spPr>
          <a:xfrm>
            <a:off x="7361040" y="1556582"/>
            <a:ext cx="455100" cy="1008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29" name="Google Shape;429;p39"/>
          <p:cNvCxnSpPr/>
          <p:nvPr/>
        </p:nvCxnSpPr>
        <p:spPr>
          <a:xfrm>
            <a:off x="4100925" y="1549425"/>
            <a:ext cx="455100" cy="1008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30" name="Google Shape;430;p39"/>
          <p:cNvCxnSpPr/>
          <p:nvPr/>
        </p:nvCxnSpPr>
        <p:spPr>
          <a:xfrm>
            <a:off x="986106" y="1760789"/>
            <a:ext cx="1413300" cy="1401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31" name="Google Shape;431;p39"/>
          <p:cNvCxnSpPr>
            <a:stCxn id="409" idx="3"/>
            <a:endCxn id="396" idx="1"/>
          </p:cNvCxnSpPr>
          <p:nvPr/>
        </p:nvCxnSpPr>
        <p:spPr>
          <a:xfrm flipH="1">
            <a:off x="6553147" y="1746671"/>
            <a:ext cx="270000" cy="1260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32" name="Google Shape;432;p39"/>
          <p:cNvCxnSpPr>
            <a:endCxn id="415" idx="2"/>
          </p:cNvCxnSpPr>
          <p:nvPr/>
        </p:nvCxnSpPr>
        <p:spPr>
          <a:xfrm flipH="1">
            <a:off x="5536748" y="1801287"/>
            <a:ext cx="1277100" cy="1015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33" name="Google Shape;433;p39"/>
          <p:cNvSpPr txBox="1"/>
          <p:nvPr/>
        </p:nvSpPr>
        <p:spPr>
          <a:xfrm>
            <a:off x="8472450" y="1904450"/>
            <a:ext cx="319800" cy="10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Open Sans"/>
                <a:ea typeface="Open Sans"/>
                <a:cs typeface="Open Sans"/>
                <a:sym typeface="Open Sans"/>
              </a:rPr>
              <a:t>n-1</a:t>
            </a:r>
            <a:endParaRPr sz="6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34" name="Google Shape;434;p39"/>
          <p:cNvSpPr txBox="1"/>
          <p:nvPr/>
        </p:nvSpPr>
        <p:spPr>
          <a:xfrm>
            <a:off x="5721575" y="2027675"/>
            <a:ext cx="319800" cy="10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Open Sans"/>
                <a:ea typeface="Open Sans"/>
                <a:cs typeface="Open Sans"/>
                <a:sym typeface="Open Sans"/>
              </a:rPr>
              <a:t>n</a:t>
            </a:r>
            <a:endParaRPr sz="600"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435" name="Google Shape;435;p39"/>
          <p:cNvCxnSpPr>
            <a:stCxn id="420" idx="5"/>
            <a:endCxn id="404" idx="2"/>
          </p:cNvCxnSpPr>
          <p:nvPr/>
        </p:nvCxnSpPr>
        <p:spPr>
          <a:xfrm flipH="1">
            <a:off x="6098437" y="1915850"/>
            <a:ext cx="1613700" cy="130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36" name="Google Shape;436;p39"/>
          <p:cNvCxnSpPr>
            <a:stCxn id="404" idx="5"/>
            <a:endCxn id="402" idx="2"/>
          </p:cNvCxnSpPr>
          <p:nvPr/>
        </p:nvCxnSpPr>
        <p:spPr>
          <a:xfrm flipH="1">
            <a:off x="2853512" y="2046488"/>
            <a:ext cx="2099400" cy="7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37" name="Google Shape;437;p39"/>
          <p:cNvCxnSpPr>
            <a:stCxn id="420" idx="5"/>
            <a:endCxn id="415" idx="2"/>
          </p:cNvCxnSpPr>
          <p:nvPr/>
        </p:nvCxnSpPr>
        <p:spPr>
          <a:xfrm flipH="1">
            <a:off x="5536837" y="1915850"/>
            <a:ext cx="2175300" cy="900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38" name="Google Shape;438;p39"/>
          <p:cNvCxnSpPr>
            <a:stCxn id="418" idx="5"/>
            <a:endCxn id="415" idx="2"/>
          </p:cNvCxnSpPr>
          <p:nvPr/>
        </p:nvCxnSpPr>
        <p:spPr>
          <a:xfrm flipH="1">
            <a:off x="5536877" y="2769025"/>
            <a:ext cx="2090100" cy="47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39" name="Google Shape;439;p39"/>
          <p:cNvCxnSpPr>
            <a:stCxn id="396" idx="5"/>
            <a:endCxn id="415" idx="2"/>
          </p:cNvCxnSpPr>
          <p:nvPr/>
        </p:nvCxnSpPr>
        <p:spPr>
          <a:xfrm rot="10800000">
            <a:off x="5536699" y="2816375"/>
            <a:ext cx="441600" cy="407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40" name="Google Shape;440;p39"/>
          <p:cNvCxnSpPr>
            <a:stCxn id="418" idx="5"/>
            <a:endCxn id="396" idx="2"/>
          </p:cNvCxnSpPr>
          <p:nvPr/>
        </p:nvCxnSpPr>
        <p:spPr>
          <a:xfrm flipH="1">
            <a:off x="7044077" y="2769025"/>
            <a:ext cx="582900" cy="454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41" name="Google Shape;441;p39"/>
          <p:cNvCxnSpPr>
            <a:stCxn id="396" idx="4"/>
            <a:endCxn id="397" idx="1"/>
          </p:cNvCxnSpPr>
          <p:nvPr/>
        </p:nvCxnSpPr>
        <p:spPr>
          <a:xfrm>
            <a:off x="6511200" y="3440825"/>
            <a:ext cx="1599900" cy="456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42" name="Google Shape;442;p39"/>
          <p:cNvCxnSpPr>
            <a:stCxn id="397" idx="5"/>
            <a:endCxn id="395" idx="4"/>
          </p:cNvCxnSpPr>
          <p:nvPr/>
        </p:nvCxnSpPr>
        <p:spPr>
          <a:xfrm rot="10800000">
            <a:off x="3700127" y="2765375"/>
            <a:ext cx="3576300" cy="1368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43" name="Google Shape;443;p39"/>
          <p:cNvCxnSpPr>
            <a:stCxn id="415" idx="3"/>
            <a:endCxn id="412" idx="2"/>
          </p:cNvCxnSpPr>
          <p:nvPr/>
        </p:nvCxnSpPr>
        <p:spPr>
          <a:xfrm flipH="1">
            <a:off x="2963198" y="3053037"/>
            <a:ext cx="1998600" cy="360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44" name="Google Shape;444;p39"/>
          <p:cNvCxnSpPr>
            <a:stCxn id="396" idx="5"/>
            <a:endCxn id="404" idx="4"/>
          </p:cNvCxnSpPr>
          <p:nvPr/>
        </p:nvCxnSpPr>
        <p:spPr>
          <a:xfrm rot="10800000">
            <a:off x="5525599" y="2263475"/>
            <a:ext cx="452700" cy="960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45" name="Google Shape;445;p39"/>
          <p:cNvCxnSpPr>
            <a:stCxn id="404" idx="5"/>
            <a:endCxn id="395" idx="1"/>
          </p:cNvCxnSpPr>
          <p:nvPr/>
        </p:nvCxnSpPr>
        <p:spPr>
          <a:xfrm flipH="1">
            <a:off x="3744812" y="2046488"/>
            <a:ext cx="1208100" cy="258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46" name="Google Shape;446;p39"/>
          <p:cNvCxnSpPr>
            <a:stCxn id="415" idx="5"/>
            <a:endCxn id="393" idx="2"/>
          </p:cNvCxnSpPr>
          <p:nvPr/>
        </p:nvCxnSpPr>
        <p:spPr>
          <a:xfrm flipH="1">
            <a:off x="1666002" y="2816487"/>
            <a:ext cx="2812500" cy="109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47" name="Google Shape;447;p39"/>
          <p:cNvCxnSpPr>
            <a:stCxn id="395" idx="5"/>
            <a:endCxn id="393" idx="2"/>
          </p:cNvCxnSpPr>
          <p:nvPr/>
        </p:nvCxnSpPr>
        <p:spPr>
          <a:xfrm flipH="1">
            <a:off x="1665977" y="2535187"/>
            <a:ext cx="1526100" cy="390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48" name="Google Shape;448;p39"/>
          <p:cNvCxnSpPr>
            <a:stCxn id="395" idx="3"/>
            <a:endCxn id="394" idx="1"/>
          </p:cNvCxnSpPr>
          <p:nvPr/>
        </p:nvCxnSpPr>
        <p:spPr>
          <a:xfrm flipH="1">
            <a:off x="2803073" y="2765287"/>
            <a:ext cx="852600" cy="1132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49" name="Google Shape;449;p39"/>
          <p:cNvCxnSpPr>
            <a:stCxn id="406" idx="3"/>
            <a:endCxn id="412" idx="1"/>
          </p:cNvCxnSpPr>
          <p:nvPr/>
        </p:nvCxnSpPr>
        <p:spPr>
          <a:xfrm flipH="1">
            <a:off x="2479848" y="1745950"/>
            <a:ext cx="1076400" cy="1430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50" name="Google Shape;450;p39"/>
          <p:cNvCxnSpPr>
            <a:stCxn id="393" idx="1"/>
            <a:endCxn id="402" idx="4"/>
          </p:cNvCxnSpPr>
          <p:nvPr/>
        </p:nvCxnSpPr>
        <p:spPr>
          <a:xfrm flipH="1" rot="10800000">
            <a:off x="1175174" y="2270575"/>
            <a:ext cx="1105500" cy="438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51" name="Google Shape;451;p39"/>
          <p:cNvCxnSpPr>
            <a:stCxn id="399" idx="3"/>
            <a:endCxn id="393" idx="0"/>
          </p:cNvCxnSpPr>
          <p:nvPr/>
        </p:nvCxnSpPr>
        <p:spPr>
          <a:xfrm>
            <a:off x="591086" y="1737594"/>
            <a:ext cx="542100" cy="971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52" name="Google Shape;452;p39"/>
          <p:cNvCxnSpPr>
            <a:stCxn id="393" idx="4"/>
            <a:endCxn id="394" idx="5"/>
          </p:cNvCxnSpPr>
          <p:nvPr/>
        </p:nvCxnSpPr>
        <p:spPr>
          <a:xfrm>
            <a:off x="1133125" y="3142675"/>
            <a:ext cx="869100" cy="991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53" name="Google Shape;453;p39"/>
          <p:cNvCxnSpPr>
            <a:stCxn id="406" idx="3"/>
            <a:endCxn id="393" idx="2"/>
          </p:cNvCxnSpPr>
          <p:nvPr/>
        </p:nvCxnSpPr>
        <p:spPr>
          <a:xfrm flipH="1">
            <a:off x="1665948" y="1745950"/>
            <a:ext cx="1890300" cy="1179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54" name="Google Shape;454;p39"/>
          <p:cNvCxnSpPr>
            <a:stCxn id="412" idx="5"/>
            <a:endCxn id="393" idx="2"/>
          </p:cNvCxnSpPr>
          <p:nvPr/>
        </p:nvCxnSpPr>
        <p:spPr>
          <a:xfrm rot="10800000">
            <a:off x="1665877" y="2925650"/>
            <a:ext cx="239100" cy="487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55" name="Google Shape;455;p39"/>
          <p:cNvSpPr/>
          <p:nvPr/>
        </p:nvSpPr>
        <p:spPr>
          <a:xfrm>
            <a:off x="84625" y="3683125"/>
            <a:ext cx="1466100" cy="98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Shaded: Observed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Unshaded: Hidden</a:t>
            </a:r>
            <a:endParaRPr sz="1200"/>
          </a:p>
        </p:txBody>
      </p:sp>
      <p:sp>
        <p:nvSpPr>
          <p:cNvPr id="456" name="Google Shape;456;p39"/>
          <p:cNvSpPr/>
          <p:nvPr/>
        </p:nvSpPr>
        <p:spPr>
          <a:xfrm>
            <a:off x="3068025" y="4663225"/>
            <a:ext cx="5529900" cy="3012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*TCP state and buffer size at end of chunk download can be logged but Veritas does not log it.</a:t>
            </a:r>
            <a:endParaRPr sz="10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40"/>
          <p:cNvSpPr/>
          <p:nvPr/>
        </p:nvSpPr>
        <p:spPr>
          <a:xfrm>
            <a:off x="2888251" y="1067236"/>
            <a:ext cx="3457175" cy="2397775"/>
          </a:xfrm>
          <a:custGeom>
            <a:rect b="b" l="l" r="r" t="t"/>
            <a:pathLst>
              <a:path extrusionOk="0" h="95911" w="138287">
                <a:moveTo>
                  <a:pt x="60765" y="3367"/>
                </a:moveTo>
                <a:cubicBezTo>
                  <a:pt x="42959" y="2990"/>
                  <a:pt x="14017" y="-6259"/>
                  <a:pt x="6026" y="7897"/>
                </a:cubicBezTo>
                <a:cubicBezTo>
                  <a:pt x="-1964" y="22053"/>
                  <a:pt x="-3914" y="75030"/>
                  <a:pt x="12822" y="88305"/>
                </a:cubicBezTo>
                <a:cubicBezTo>
                  <a:pt x="29558" y="101581"/>
                  <a:pt x="85555" y="94723"/>
                  <a:pt x="106443" y="87550"/>
                </a:cubicBezTo>
                <a:cubicBezTo>
                  <a:pt x="127332" y="80378"/>
                  <a:pt x="137084" y="58168"/>
                  <a:pt x="138153" y="45270"/>
                </a:cubicBezTo>
                <a:cubicBezTo>
                  <a:pt x="139223" y="32372"/>
                  <a:pt x="125758" y="17146"/>
                  <a:pt x="112860" y="10162"/>
                </a:cubicBezTo>
                <a:cubicBezTo>
                  <a:pt x="99962" y="3178"/>
                  <a:pt x="78571" y="3745"/>
                  <a:pt x="60765" y="3367"/>
                </a:cubicBezTo>
                <a:close/>
              </a:path>
            </a:pathLst>
          </a:cu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62" name="Google Shape;462;p40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is observing TCP state useful?</a:t>
            </a:r>
            <a:endParaRPr/>
          </a:p>
        </p:txBody>
      </p:sp>
      <p:sp>
        <p:nvSpPr>
          <p:cNvPr id="463" name="Google Shape;463;p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64" name="Google Shape;464;p40"/>
          <p:cNvSpPr/>
          <p:nvPr/>
        </p:nvSpPr>
        <p:spPr>
          <a:xfrm>
            <a:off x="558175" y="2708575"/>
            <a:ext cx="1149900" cy="434100"/>
          </a:xfrm>
          <a:prstGeom prst="parallelogram">
            <a:avLst>
              <a:gd fmla="val 19373" name="adj"/>
            </a:avLst>
          </a:prstGeom>
          <a:solidFill>
            <a:srgbClr val="CCCC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Download time (D</a:t>
            </a:r>
            <a:r>
              <a:rPr baseline="-25000" lang="en" sz="1200"/>
              <a:t>n</a:t>
            </a:r>
            <a:r>
              <a:rPr lang="en" sz="1200"/>
              <a:t>)</a:t>
            </a:r>
            <a:endParaRPr sz="1200"/>
          </a:p>
        </p:txBody>
      </p:sp>
      <p:sp>
        <p:nvSpPr>
          <p:cNvPr id="465" name="Google Shape;465;p40"/>
          <p:cNvSpPr/>
          <p:nvPr/>
        </p:nvSpPr>
        <p:spPr>
          <a:xfrm>
            <a:off x="1956350" y="3897725"/>
            <a:ext cx="1601700" cy="473100"/>
          </a:xfrm>
          <a:prstGeom prst="parallelogram">
            <a:avLst>
              <a:gd fmla="val 19373" name="adj"/>
            </a:avLst>
          </a:prstGeom>
          <a:solidFill>
            <a:srgbClr val="CCCC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Observed throughput (Y</a:t>
            </a:r>
            <a:r>
              <a:rPr baseline="-25000" lang="en" sz="1200"/>
              <a:t>n</a:t>
            </a:r>
            <a:r>
              <a:rPr lang="en" sz="1200"/>
              <a:t>)</a:t>
            </a:r>
            <a:endParaRPr sz="1200"/>
          </a:p>
        </p:txBody>
      </p:sp>
      <p:sp>
        <p:nvSpPr>
          <p:cNvPr id="466" name="Google Shape;466;p40"/>
          <p:cNvSpPr/>
          <p:nvPr/>
        </p:nvSpPr>
        <p:spPr>
          <a:xfrm>
            <a:off x="3147500" y="2305087"/>
            <a:ext cx="1105500" cy="460200"/>
          </a:xfrm>
          <a:prstGeom prst="parallelogram">
            <a:avLst>
              <a:gd fmla="val 19373" name="adj"/>
            </a:avLst>
          </a:prstGeom>
          <a:solidFill>
            <a:srgbClr val="CCCC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Chunk Size (S</a:t>
            </a:r>
            <a:r>
              <a:rPr baseline="-25000" lang="en" sz="1200"/>
              <a:t>n</a:t>
            </a:r>
            <a:r>
              <a:rPr lang="en" sz="1200"/>
              <a:t>)</a:t>
            </a:r>
            <a:endParaRPr sz="1200"/>
          </a:p>
        </p:txBody>
      </p:sp>
      <p:sp>
        <p:nvSpPr>
          <p:cNvPr id="467" name="Google Shape;467;p40"/>
          <p:cNvSpPr/>
          <p:nvPr/>
        </p:nvSpPr>
        <p:spPr>
          <a:xfrm>
            <a:off x="5936250" y="3006725"/>
            <a:ext cx="1149900" cy="434100"/>
          </a:xfrm>
          <a:prstGeom prst="parallelogram">
            <a:avLst>
              <a:gd fmla="val 19373" name="adj"/>
            </a:avLst>
          </a:prstGeom>
          <a:solidFill>
            <a:srgbClr val="CCCC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Download time (D</a:t>
            </a:r>
            <a:r>
              <a:rPr baseline="-25000" lang="en" sz="1200"/>
              <a:t>n-1</a:t>
            </a:r>
            <a:r>
              <a:rPr lang="en" sz="1200"/>
              <a:t>)</a:t>
            </a:r>
            <a:endParaRPr sz="1200"/>
          </a:p>
        </p:txBody>
      </p:sp>
      <p:sp>
        <p:nvSpPr>
          <p:cNvPr id="468" name="Google Shape;468;p40"/>
          <p:cNvSpPr/>
          <p:nvPr/>
        </p:nvSpPr>
        <p:spPr>
          <a:xfrm>
            <a:off x="7230600" y="3897725"/>
            <a:ext cx="1669200" cy="473100"/>
          </a:xfrm>
          <a:prstGeom prst="parallelogram">
            <a:avLst>
              <a:gd fmla="val 19373" name="adj"/>
            </a:avLst>
          </a:prstGeom>
          <a:solidFill>
            <a:srgbClr val="CCCC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Observed throughput (Y</a:t>
            </a:r>
            <a:r>
              <a:rPr baseline="-25000" lang="en" sz="1200"/>
              <a:t>n-1</a:t>
            </a:r>
            <a:r>
              <a:rPr lang="en" sz="1200"/>
              <a:t>)</a:t>
            </a:r>
            <a:endParaRPr sz="1200"/>
          </a:p>
        </p:txBody>
      </p:sp>
      <p:grpSp>
        <p:nvGrpSpPr>
          <p:cNvPr id="469" name="Google Shape;469;p40"/>
          <p:cNvGrpSpPr/>
          <p:nvPr/>
        </p:nvGrpSpPr>
        <p:grpSpPr>
          <a:xfrm>
            <a:off x="99392" y="1368004"/>
            <a:ext cx="1075786" cy="407685"/>
            <a:chOff x="188725" y="1352625"/>
            <a:chExt cx="887100" cy="434169"/>
          </a:xfrm>
        </p:grpSpPr>
        <p:sp>
          <p:nvSpPr>
            <p:cNvPr id="470" name="Google Shape;470;p40"/>
            <p:cNvSpPr/>
            <p:nvPr/>
          </p:nvSpPr>
          <p:spPr>
            <a:xfrm>
              <a:off x="188725" y="1352625"/>
              <a:ext cx="887100" cy="393600"/>
            </a:xfrm>
            <a:prstGeom prst="parallelogram">
              <a:avLst>
                <a:gd fmla="val 25000" name="adj"/>
              </a:avLst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INB, C</a:t>
              </a:r>
              <a:r>
                <a:rPr baseline="-25000" lang="en"/>
                <a:t>e</a:t>
              </a:r>
              <a:endParaRPr baseline="-25000"/>
            </a:p>
          </p:txBody>
        </p:sp>
        <p:sp>
          <p:nvSpPr>
            <p:cNvPr id="471" name="Google Shape;471;p40"/>
            <p:cNvSpPr txBox="1"/>
            <p:nvPr/>
          </p:nvSpPr>
          <p:spPr>
            <a:xfrm>
              <a:off x="821117" y="1541694"/>
              <a:ext cx="254700" cy="24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latin typeface="Open Sans"/>
                  <a:ea typeface="Open Sans"/>
                  <a:cs typeface="Open Sans"/>
                  <a:sym typeface="Open Sans"/>
                </a:rPr>
                <a:t>n</a:t>
              </a:r>
              <a:endParaRPr sz="700"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472" name="Google Shape;472;p40"/>
          <p:cNvGrpSpPr/>
          <p:nvPr/>
        </p:nvGrpSpPr>
        <p:grpSpPr>
          <a:xfrm>
            <a:off x="1665713" y="1836525"/>
            <a:ext cx="1229700" cy="460200"/>
            <a:chOff x="1665713" y="1836525"/>
            <a:chExt cx="1229700" cy="460200"/>
          </a:xfrm>
        </p:grpSpPr>
        <p:sp>
          <p:nvSpPr>
            <p:cNvPr id="473" name="Google Shape;473;p40"/>
            <p:cNvSpPr/>
            <p:nvPr/>
          </p:nvSpPr>
          <p:spPr>
            <a:xfrm>
              <a:off x="1665713" y="1836525"/>
              <a:ext cx="1229700" cy="434100"/>
            </a:xfrm>
            <a:prstGeom prst="parallelogram">
              <a:avLst>
                <a:gd fmla="val 19373" name="adj"/>
              </a:avLst>
            </a:prstGeom>
            <a:solidFill>
              <a:srgbClr val="CCCCCC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Buffer (B</a:t>
              </a:r>
              <a:r>
                <a:rPr baseline="-25000" lang="en" sz="1200"/>
                <a:t>e </a:t>
              </a:r>
              <a:r>
                <a:rPr lang="en" sz="1200"/>
                <a:t>)</a:t>
              </a:r>
              <a:endParaRPr sz="1200"/>
            </a:p>
          </p:txBody>
        </p:sp>
        <p:sp>
          <p:nvSpPr>
            <p:cNvPr id="474" name="Google Shape;474;p40"/>
            <p:cNvSpPr txBox="1"/>
            <p:nvPr/>
          </p:nvSpPr>
          <p:spPr>
            <a:xfrm>
              <a:off x="2472675" y="2067525"/>
              <a:ext cx="236100" cy="22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500">
                  <a:latin typeface="Open Sans"/>
                  <a:ea typeface="Open Sans"/>
                  <a:cs typeface="Open Sans"/>
                  <a:sym typeface="Open Sans"/>
                </a:rPr>
                <a:t>n</a:t>
              </a:r>
              <a:endParaRPr sz="500"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475" name="Google Shape;475;p40"/>
          <p:cNvSpPr/>
          <p:nvPr/>
        </p:nvSpPr>
        <p:spPr>
          <a:xfrm>
            <a:off x="4910863" y="1829438"/>
            <a:ext cx="1229700" cy="434100"/>
          </a:xfrm>
          <a:prstGeom prst="parallelogram">
            <a:avLst>
              <a:gd fmla="val 19373" name="adj"/>
            </a:avLst>
          </a:prstGeom>
          <a:solidFill>
            <a:srgbClr val="CCCC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Buffer (B</a:t>
            </a:r>
            <a:r>
              <a:rPr baseline="-25000" lang="en" sz="1200"/>
              <a:t>s </a:t>
            </a:r>
            <a:r>
              <a:rPr lang="en" sz="1200"/>
              <a:t>)</a:t>
            </a:r>
            <a:endParaRPr sz="1200"/>
          </a:p>
        </p:txBody>
      </p:sp>
      <p:grpSp>
        <p:nvGrpSpPr>
          <p:cNvPr id="476" name="Google Shape;476;p40"/>
          <p:cNvGrpSpPr/>
          <p:nvPr/>
        </p:nvGrpSpPr>
        <p:grpSpPr>
          <a:xfrm>
            <a:off x="3068027" y="1348572"/>
            <a:ext cx="1075786" cy="446565"/>
            <a:chOff x="188725" y="1352625"/>
            <a:chExt cx="887100" cy="442319"/>
          </a:xfrm>
        </p:grpSpPr>
        <p:sp>
          <p:nvSpPr>
            <p:cNvPr id="477" name="Google Shape;477;p40"/>
            <p:cNvSpPr/>
            <p:nvPr/>
          </p:nvSpPr>
          <p:spPr>
            <a:xfrm>
              <a:off x="188725" y="1352625"/>
              <a:ext cx="887100" cy="393600"/>
            </a:xfrm>
            <a:prstGeom prst="parallelogram">
              <a:avLst>
                <a:gd fmla="val 25000" name="adj"/>
              </a:avLst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INB, C</a:t>
              </a:r>
              <a:r>
                <a:rPr baseline="-25000" lang="en"/>
                <a:t>s</a:t>
              </a:r>
              <a:endParaRPr baseline="-25000"/>
            </a:p>
          </p:txBody>
        </p:sp>
        <p:sp>
          <p:nvSpPr>
            <p:cNvPr id="478" name="Google Shape;478;p40"/>
            <p:cNvSpPr txBox="1"/>
            <p:nvPr/>
          </p:nvSpPr>
          <p:spPr>
            <a:xfrm>
              <a:off x="798966" y="1549844"/>
              <a:ext cx="254700" cy="24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latin typeface="Open Sans"/>
                  <a:ea typeface="Open Sans"/>
                  <a:cs typeface="Open Sans"/>
                  <a:sym typeface="Open Sans"/>
                </a:rPr>
                <a:t>n</a:t>
              </a:r>
              <a:endParaRPr sz="700"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479" name="Google Shape;479;p40"/>
          <p:cNvGrpSpPr/>
          <p:nvPr/>
        </p:nvGrpSpPr>
        <p:grpSpPr>
          <a:xfrm>
            <a:off x="6332776" y="1366493"/>
            <a:ext cx="1190123" cy="380995"/>
            <a:chOff x="-100300" y="1352625"/>
            <a:chExt cx="981383" cy="394446"/>
          </a:xfrm>
        </p:grpSpPr>
        <p:sp>
          <p:nvSpPr>
            <p:cNvPr id="480" name="Google Shape;480;p40"/>
            <p:cNvSpPr/>
            <p:nvPr/>
          </p:nvSpPr>
          <p:spPr>
            <a:xfrm>
              <a:off x="-100300" y="1352625"/>
              <a:ext cx="887100" cy="393600"/>
            </a:xfrm>
            <a:prstGeom prst="parallelogram">
              <a:avLst>
                <a:gd fmla="val 25000" name="adj"/>
              </a:avLst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INB, C</a:t>
              </a:r>
              <a:r>
                <a:rPr baseline="-25000" lang="en"/>
                <a:t>e</a:t>
              </a:r>
              <a:endParaRPr baseline="-25000"/>
            </a:p>
          </p:txBody>
        </p:sp>
        <p:sp>
          <p:nvSpPr>
            <p:cNvPr id="481" name="Google Shape;481;p40"/>
            <p:cNvSpPr txBox="1"/>
            <p:nvPr/>
          </p:nvSpPr>
          <p:spPr>
            <a:xfrm>
              <a:off x="531883" y="1539771"/>
              <a:ext cx="349200" cy="207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latin typeface="Open Sans"/>
                  <a:ea typeface="Open Sans"/>
                  <a:cs typeface="Open Sans"/>
                  <a:sym typeface="Open Sans"/>
                </a:rPr>
                <a:t>n-1</a:t>
              </a:r>
              <a:endParaRPr sz="700"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482" name="Google Shape;482;p40"/>
          <p:cNvGrpSpPr/>
          <p:nvPr/>
        </p:nvGrpSpPr>
        <p:grpSpPr>
          <a:xfrm>
            <a:off x="1859150" y="3176600"/>
            <a:ext cx="1149900" cy="578991"/>
            <a:chOff x="1859150" y="3176600"/>
            <a:chExt cx="1149900" cy="578991"/>
          </a:xfrm>
        </p:grpSpPr>
        <p:sp>
          <p:nvSpPr>
            <p:cNvPr id="483" name="Google Shape;483;p40"/>
            <p:cNvSpPr/>
            <p:nvPr/>
          </p:nvSpPr>
          <p:spPr>
            <a:xfrm>
              <a:off x="1859150" y="3176600"/>
              <a:ext cx="1149900" cy="473100"/>
            </a:xfrm>
            <a:prstGeom prst="parallelogram">
              <a:avLst>
                <a:gd fmla="val 19373" name="adj"/>
              </a:avLst>
            </a:prstGeom>
            <a:solidFill>
              <a:srgbClr val="CCCCCC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TCP state (W</a:t>
              </a:r>
              <a:r>
                <a:rPr baseline="-25000" lang="en" sz="1200"/>
                <a:t>e </a:t>
              </a:r>
              <a:r>
                <a:rPr lang="en" sz="1200"/>
                <a:t>)</a:t>
              </a:r>
              <a:endParaRPr sz="1200"/>
            </a:p>
          </p:txBody>
        </p:sp>
        <p:sp>
          <p:nvSpPr>
            <p:cNvPr id="484" name="Google Shape;484;p40"/>
            <p:cNvSpPr txBox="1"/>
            <p:nvPr/>
          </p:nvSpPr>
          <p:spPr>
            <a:xfrm>
              <a:off x="2420638" y="3492490"/>
              <a:ext cx="236100" cy="263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500">
                  <a:latin typeface="Open Sans"/>
                  <a:ea typeface="Open Sans"/>
                  <a:cs typeface="Open Sans"/>
                  <a:sym typeface="Open Sans"/>
                </a:rPr>
                <a:t>n</a:t>
              </a:r>
              <a:endParaRPr sz="500"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485" name="Google Shape;485;p40"/>
          <p:cNvGrpSpPr/>
          <p:nvPr/>
        </p:nvGrpSpPr>
        <p:grpSpPr>
          <a:xfrm>
            <a:off x="4432675" y="2579937"/>
            <a:ext cx="1149900" cy="578241"/>
            <a:chOff x="4446375" y="3019400"/>
            <a:chExt cx="1149900" cy="578241"/>
          </a:xfrm>
        </p:grpSpPr>
        <p:sp>
          <p:nvSpPr>
            <p:cNvPr id="486" name="Google Shape;486;p40"/>
            <p:cNvSpPr/>
            <p:nvPr/>
          </p:nvSpPr>
          <p:spPr>
            <a:xfrm>
              <a:off x="4446375" y="3019400"/>
              <a:ext cx="1149900" cy="473100"/>
            </a:xfrm>
            <a:prstGeom prst="parallelogram">
              <a:avLst>
                <a:gd fmla="val 19373" name="adj"/>
              </a:avLst>
            </a:prstGeom>
            <a:solidFill>
              <a:srgbClr val="CCCCCC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TCP state (W</a:t>
              </a:r>
              <a:r>
                <a:rPr baseline="-25000" lang="en" sz="1200"/>
                <a:t>s </a:t>
              </a:r>
              <a:r>
                <a:rPr lang="en" sz="1200"/>
                <a:t>)</a:t>
              </a:r>
              <a:endParaRPr sz="1200"/>
            </a:p>
          </p:txBody>
        </p:sp>
        <p:sp>
          <p:nvSpPr>
            <p:cNvPr id="487" name="Google Shape;487;p40"/>
            <p:cNvSpPr txBox="1"/>
            <p:nvPr/>
          </p:nvSpPr>
          <p:spPr>
            <a:xfrm>
              <a:off x="5001838" y="3334540"/>
              <a:ext cx="236100" cy="263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500">
                  <a:latin typeface="Open Sans"/>
                  <a:ea typeface="Open Sans"/>
                  <a:cs typeface="Open Sans"/>
                  <a:sym typeface="Open Sans"/>
                </a:rPr>
                <a:t>n</a:t>
              </a:r>
              <a:endParaRPr sz="500"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488" name="Google Shape;488;p40"/>
          <p:cNvGrpSpPr/>
          <p:nvPr/>
        </p:nvGrpSpPr>
        <p:grpSpPr>
          <a:xfrm>
            <a:off x="7581150" y="2532475"/>
            <a:ext cx="1149900" cy="579001"/>
            <a:chOff x="7581150" y="2532475"/>
            <a:chExt cx="1149900" cy="579001"/>
          </a:xfrm>
        </p:grpSpPr>
        <p:sp>
          <p:nvSpPr>
            <p:cNvPr id="489" name="Google Shape;489;p40"/>
            <p:cNvSpPr/>
            <p:nvPr/>
          </p:nvSpPr>
          <p:spPr>
            <a:xfrm>
              <a:off x="7581150" y="2532475"/>
              <a:ext cx="1149900" cy="473100"/>
            </a:xfrm>
            <a:prstGeom prst="parallelogram">
              <a:avLst>
                <a:gd fmla="val 19373" name="adj"/>
              </a:avLst>
            </a:prstGeom>
            <a:solidFill>
              <a:srgbClr val="CCCCCC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TCP state (W</a:t>
              </a:r>
              <a:r>
                <a:rPr baseline="-25000" lang="en" sz="1200"/>
                <a:t>e </a:t>
              </a:r>
              <a:r>
                <a:rPr lang="en" sz="1200"/>
                <a:t>)</a:t>
              </a:r>
              <a:endParaRPr sz="1200"/>
            </a:p>
          </p:txBody>
        </p:sp>
        <p:sp>
          <p:nvSpPr>
            <p:cNvPr id="490" name="Google Shape;490;p40"/>
            <p:cNvSpPr txBox="1"/>
            <p:nvPr/>
          </p:nvSpPr>
          <p:spPr>
            <a:xfrm>
              <a:off x="8142654" y="2848375"/>
              <a:ext cx="329700" cy="263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500">
                  <a:latin typeface="Open Sans"/>
                  <a:ea typeface="Open Sans"/>
                  <a:cs typeface="Open Sans"/>
                  <a:sym typeface="Open Sans"/>
                </a:rPr>
                <a:t>n-1</a:t>
              </a:r>
              <a:endParaRPr sz="500"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491" name="Google Shape;491;p40"/>
          <p:cNvSpPr txBox="1"/>
          <p:nvPr/>
        </p:nvSpPr>
        <p:spPr>
          <a:xfrm>
            <a:off x="2853500" y="4161375"/>
            <a:ext cx="4407300" cy="4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92" name="Google Shape;492;p40"/>
          <p:cNvSpPr/>
          <p:nvPr/>
        </p:nvSpPr>
        <p:spPr>
          <a:xfrm>
            <a:off x="7670088" y="1698800"/>
            <a:ext cx="1229700" cy="434100"/>
          </a:xfrm>
          <a:prstGeom prst="parallelogram">
            <a:avLst>
              <a:gd fmla="val 19373" name="adj"/>
            </a:avLst>
          </a:prstGeom>
          <a:solidFill>
            <a:srgbClr val="CCCC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Buffer (B</a:t>
            </a:r>
            <a:r>
              <a:rPr baseline="-25000" lang="en" sz="1200"/>
              <a:t>e </a:t>
            </a:r>
            <a:r>
              <a:rPr lang="en" sz="1200"/>
              <a:t>)</a:t>
            </a:r>
            <a:endParaRPr sz="1200"/>
          </a:p>
        </p:txBody>
      </p:sp>
      <p:cxnSp>
        <p:nvCxnSpPr>
          <p:cNvPr id="493" name="Google Shape;493;p40"/>
          <p:cNvCxnSpPr>
            <a:stCxn id="480" idx="5"/>
            <a:endCxn id="477" idx="2"/>
          </p:cNvCxnSpPr>
          <p:nvPr/>
        </p:nvCxnSpPr>
        <p:spPr>
          <a:xfrm rot="10800000">
            <a:off x="4093998" y="1547282"/>
            <a:ext cx="2286300" cy="9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94" name="Google Shape;494;p40"/>
          <p:cNvCxnSpPr>
            <a:stCxn id="477" idx="5"/>
            <a:endCxn id="470" idx="2"/>
          </p:cNvCxnSpPr>
          <p:nvPr/>
        </p:nvCxnSpPr>
        <p:spPr>
          <a:xfrm flipH="1">
            <a:off x="1128999" y="1547261"/>
            <a:ext cx="1988700" cy="5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95" name="Google Shape;495;p40"/>
          <p:cNvCxnSpPr>
            <a:endCxn id="480" idx="2"/>
          </p:cNvCxnSpPr>
          <p:nvPr/>
        </p:nvCxnSpPr>
        <p:spPr>
          <a:xfrm flipH="1">
            <a:off x="7361040" y="1517282"/>
            <a:ext cx="1289100" cy="39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med" w="med" type="none"/>
            <a:tailEnd len="med" w="med" type="triangle"/>
          </a:ln>
        </p:spPr>
      </p:cxnSp>
      <p:cxnSp>
        <p:nvCxnSpPr>
          <p:cNvPr id="496" name="Google Shape;496;p40"/>
          <p:cNvCxnSpPr>
            <a:endCxn id="492" idx="2"/>
          </p:cNvCxnSpPr>
          <p:nvPr/>
        </p:nvCxnSpPr>
        <p:spPr>
          <a:xfrm flipH="1">
            <a:off x="8857738" y="1906250"/>
            <a:ext cx="258900" cy="9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med" w="med" type="none"/>
            <a:tailEnd len="med" w="med" type="triangle"/>
          </a:ln>
        </p:spPr>
      </p:cxnSp>
      <p:cxnSp>
        <p:nvCxnSpPr>
          <p:cNvPr id="497" name="Google Shape;497;p40"/>
          <p:cNvCxnSpPr>
            <a:endCxn id="489" idx="2"/>
          </p:cNvCxnSpPr>
          <p:nvPr/>
        </p:nvCxnSpPr>
        <p:spPr>
          <a:xfrm flipH="1">
            <a:off x="8685223" y="2765125"/>
            <a:ext cx="403200" cy="3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med" w="med" type="none"/>
            <a:tailEnd len="med" w="med" type="triangle"/>
          </a:ln>
        </p:spPr>
      </p:cxnSp>
      <p:cxnSp>
        <p:nvCxnSpPr>
          <p:cNvPr id="498" name="Google Shape;498;p40"/>
          <p:cNvCxnSpPr>
            <a:endCxn id="468" idx="2"/>
          </p:cNvCxnSpPr>
          <p:nvPr/>
        </p:nvCxnSpPr>
        <p:spPr>
          <a:xfrm flipH="1">
            <a:off x="8853973" y="3737375"/>
            <a:ext cx="272100" cy="396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med" w="med" type="none"/>
            <a:tailEnd len="med" w="med" type="triangle"/>
          </a:ln>
        </p:spPr>
      </p:cxnSp>
      <p:cxnSp>
        <p:nvCxnSpPr>
          <p:cNvPr id="499" name="Google Shape;499;p40"/>
          <p:cNvCxnSpPr>
            <a:endCxn id="467" idx="2"/>
          </p:cNvCxnSpPr>
          <p:nvPr/>
        </p:nvCxnSpPr>
        <p:spPr>
          <a:xfrm flipH="1">
            <a:off x="7044101" y="3208775"/>
            <a:ext cx="2016000" cy="15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med" w="med" type="none"/>
            <a:tailEnd len="med" w="med" type="triangle"/>
          </a:ln>
        </p:spPr>
      </p:cxnSp>
      <p:cxnSp>
        <p:nvCxnSpPr>
          <p:cNvPr id="500" name="Google Shape;500;p40"/>
          <p:cNvCxnSpPr>
            <a:stCxn id="480" idx="2"/>
          </p:cNvCxnSpPr>
          <p:nvPr/>
        </p:nvCxnSpPr>
        <p:spPr>
          <a:xfrm>
            <a:off x="7361040" y="1556582"/>
            <a:ext cx="455100" cy="1008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01" name="Google Shape;501;p40"/>
          <p:cNvCxnSpPr/>
          <p:nvPr/>
        </p:nvCxnSpPr>
        <p:spPr>
          <a:xfrm>
            <a:off x="4100925" y="1549425"/>
            <a:ext cx="455100" cy="1008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02" name="Google Shape;502;p40"/>
          <p:cNvCxnSpPr/>
          <p:nvPr/>
        </p:nvCxnSpPr>
        <p:spPr>
          <a:xfrm>
            <a:off x="986106" y="1760789"/>
            <a:ext cx="1413300" cy="1401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03" name="Google Shape;503;p40"/>
          <p:cNvCxnSpPr>
            <a:stCxn id="480" idx="3"/>
            <a:endCxn id="467" idx="1"/>
          </p:cNvCxnSpPr>
          <p:nvPr/>
        </p:nvCxnSpPr>
        <p:spPr>
          <a:xfrm flipH="1">
            <a:off x="6553147" y="1746671"/>
            <a:ext cx="270000" cy="1260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04" name="Google Shape;504;p40"/>
          <p:cNvCxnSpPr>
            <a:endCxn id="486" idx="2"/>
          </p:cNvCxnSpPr>
          <p:nvPr/>
        </p:nvCxnSpPr>
        <p:spPr>
          <a:xfrm flipH="1">
            <a:off x="5536748" y="1801287"/>
            <a:ext cx="1277100" cy="1015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505" name="Google Shape;505;p40"/>
          <p:cNvSpPr txBox="1"/>
          <p:nvPr/>
        </p:nvSpPr>
        <p:spPr>
          <a:xfrm>
            <a:off x="8472450" y="1904450"/>
            <a:ext cx="319800" cy="10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Open Sans"/>
                <a:ea typeface="Open Sans"/>
                <a:cs typeface="Open Sans"/>
                <a:sym typeface="Open Sans"/>
              </a:rPr>
              <a:t>n-1</a:t>
            </a:r>
            <a:endParaRPr sz="6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06" name="Google Shape;506;p40"/>
          <p:cNvSpPr txBox="1"/>
          <p:nvPr/>
        </p:nvSpPr>
        <p:spPr>
          <a:xfrm>
            <a:off x="5721575" y="2027675"/>
            <a:ext cx="319800" cy="10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Open Sans"/>
                <a:ea typeface="Open Sans"/>
                <a:cs typeface="Open Sans"/>
                <a:sym typeface="Open Sans"/>
              </a:rPr>
              <a:t>n</a:t>
            </a:r>
            <a:endParaRPr sz="600"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507" name="Google Shape;507;p40"/>
          <p:cNvCxnSpPr>
            <a:stCxn id="492" idx="5"/>
            <a:endCxn id="475" idx="2"/>
          </p:cNvCxnSpPr>
          <p:nvPr/>
        </p:nvCxnSpPr>
        <p:spPr>
          <a:xfrm flipH="1">
            <a:off x="6098437" y="1915850"/>
            <a:ext cx="1613700" cy="130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08" name="Google Shape;508;p40"/>
          <p:cNvCxnSpPr>
            <a:stCxn id="475" idx="5"/>
            <a:endCxn id="473" idx="2"/>
          </p:cNvCxnSpPr>
          <p:nvPr/>
        </p:nvCxnSpPr>
        <p:spPr>
          <a:xfrm flipH="1">
            <a:off x="2853512" y="2046488"/>
            <a:ext cx="2099400" cy="7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09" name="Google Shape;509;p40"/>
          <p:cNvCxnSpPr>
            <a:stCxn id="492" idx="5"/>
            <a:endCxn id="486" idx="2"/>
          </p:cNvCxnSpPr>
          <p:nvPr/>
        </p:nvCxnSpPr>
        <p:spPr>
          <a:xfrm flipH="1">
            <a:off x="5536837" y="1915850"/>
            <a:ext cx="2175300" cy="900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10" name="Google Shape;510;p40"/>
          <p:cNvCxnSpPr>
            <a:stCxn id="489" idx="5"/>
            <a:endCxn id="486" idx="2"/>
          </p:cNvCxnSpPr>
          <p:nvPr/>
        </p:nvCxnSpPr>
        <p:spPr>
          <a:xfrm flipH="1">
            <a:off x="5536877" y="2769025"/>
            <a:ext cx="2090100" cy="47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11" name="Google Shape;511;p40"/>
          <p:cNvCxnSpPr>
            <a:stCxn id="467" idx="5"/>
            <a:endCxn id="486" idx="2"/>
          </p:cNvCxnSpPr>
          <p:nvPr/>
        </p:nvCxnSpPr>
        <p:spPr>
          <a:xfrm rot="10800000">
            <a:off x="5536699" y="2816375"/>
            <a:ext cx="441600" cy="407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12" name="Google Shape;512;p40"/>
          <p:cNvCxnSpPr>
            <a:stCxn id="489" idx="5"/>
            <a:endCxn id="467" idx="2"/>
          </p:cNvCxnSpPr>
          <p:nvPr/>
        </p:nvCxnSpPr>
        <p:spPr>
          <a:xfrm flipH="1">
            <a:off x="7044077" y="2769025"/>
            <a:ext cx="582900" cy="454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13" name="Google Shape;513;p40"/>
          <p:cNvCxnSpPr>
            <a:stCxn id="467" idx="4"/>
            <a:endCxn id="468" idx="1"/>
          </p:cNvCxnSpPr>
          <p:nvPr/>
        </p:nvCxnSpPr>
        <p:spPr>
          <a:xfrm>
            <a:off x="6511200" y="3440825"/>
            <a:ext cx="1599900" cy="456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14" name="Google Shape;514;p40"/>
          <p:cNvCxnSpPr>
            <a:stCxn id="468" idx="5"/>
            <a:endCxn id="466" idx="4"/>
          </p:cNvCxnSpPr>
          <p:nvPr/>
        </p:nvCxnSpPr>
        <p:spPr>
          <a:xfrm rot="10800000">
            <a:off x="3700127" y="2765375"/>
            <a:ext cx="3576300" cy="1368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15" name="Google Shape;515;p40"/>
          <p:cNvCxnSpPr>
            <a:stCxn id="486" idx="3"/>
            <a:endCxn id="483" idx="2"/>
          </p:cNvCxnSpPr>
          <p:nvPr/>
        </p:nvCxnSpPr>
        <p:spPr>
          <a:xfrm flipH="1">
            <a:off x="2963198" y="3053037"/>
            <a:ext cx="1998600" cy="360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16" name="Google Shape;516;p40"/>
          <p:cNvCxnSpPr>
            <a:stCxn id="467" idx="5"/>
            <a:endCxn id="475" idx="4"/>
          </p:cNvCxnSpPr>
          <p:nvPr/>
        </p:nvCxnSpPr>
        <p:spPr>
          <a:xfrm rot="10800000">
            <a:off x="5525599" y="2263475"/>
            <a:ext cx="452700" cy="960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17" name="Google Shape;517;p40"/>
          <p:cNvCxnSpPr>
            <a:stCxn id="475" idx="5"/>
            <a:endCxn id="466" idx="1"/>
          </p:cNvCxnSpPr>
          <p:nvPr/>
        </p:nvCxnSpPr>
        <p:spPr>
          <a:xfrm flipH="1">
            <a:off x="3744812" y="2046488"/>
            <a:ext cx="1208100" cy="258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18" name="Google Shape;518;p40"/>
          <p:cNvCxnSpPr>
            <a:stCxn id="486" idx="5"/>
            <a:endCxn id="464" idx="2"/>
          </p:cNvCxnSpPr>
          <p:nvPr/>
        </p:nvCxnSpPr>
        <p:spPr>
          <a:xfrm flipH="1">
            <a:off x="1666002" y="2816487"/>
            <a:ext cx="2812500" cy="109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19" name="Google Shape;519;p40"/>
          <p:cNvCxnSpPr>
            <a:stCxn id="466" idx="5"/>
            <a:endCxn id="464" idx="2"/>
          </p:cNvCxnSpPr>
          <p:nvPr/>
        </p:nvCxnSpPr>
        <p:spPr>
          <a:xfrm flipH="1">
            <a:off x="1665977" y="2535187"/>
            <a:ext cx="1526100" cy="390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20" name="Google Shape;520;p40"/>
          <p:cNvCxnSpPr>
            <a:stCxn id="466" idx="3"/>
            <a:endCxn id="465" idx="1"/>
          </p:cNvCxnSpPr>
          <p:nvPr/>
        </p:nvCxnSpPr>
        <p:spPr>
          <a:xfrm flipH="1">
            <a:off x="2803073" y="2765287"/>
            <a:ext cx="852600" cy="1132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21" name="Google Shape;521;p40"/>
          <p:cNvCxnSpPr>
            <a:stCxn id="477" idx="3"/>
            <a:endCxn id="483" idx="1"/>
          </p:cNvCxnSpPr>
          <p:nvPr/>
        </p:nvCxnSpPr>
        <p:spPr>
          <a:xfrm flipH="1">
            <a:off x="2479848" y="1745950"/>
            <a:ext cx="1076400" cy="1430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22" name="Google Shape;522;p40"/>
          <p:cNvCxnSpPr>
            <a:stCxn id="464" idx="1"/>
            <a:endCxn id="473" idx="4"/>
          </p:cNvCxnSpPr>
          <p:nvPr/>
        </p:nvCxnSpPr>
        <p:spPr>
          <a:xfrm flipH="1" rot="10800000">
            <a:off x="1175174" y="2270575"/>
            <a:ext cx="1105500" cy="438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23" name="Google Shape;523;p40"/>
          <p:cNvCxnSpPr>
            <a:stCxn id="470" idx="3"/>
            <a:endCxn id="464" idx="0"/>
          </p:cNvCxnSpPr>
          <p:nvPr/>
        </p:nvCxnSpPr>
        <p:spPr>
          <a:xfrm>
            <a:off x="591086" y="1737594"/>
            <a:ext cx="542100" cy="971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24" name="Google Shape;524;p40"/>
          <p:cNvCxnSpPr>
            <a:stCxn id="464" idx="4"/>
            <a:endCxn id="465" idx="5"/>
          </p:cNvCxnSpPr>
          <p:nvPr/>
        </p:nvCxnSpPr>
        <p:spPr>
          <a:xfrm>
            <a:off x="1133125" y="3142675"/>
            <a:ext cx="869100" cy="991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25" name="Google Shape;525;p40"/>
          <p:cNvCxnSpPr>
            <a:stCxn id="477" idx="3"/>
            <a:endCxn id="464" idx="2"/>
          </p:cNvCxnSpPr>
          <p:nvPr/>
        </p:nvCxnSpPr>
        <p:spPr>
          <a:xfrm flipH="1">
            <a:off x="1665948" y="1745950"/>
            <a:ext cx="1890300" cy="1179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26" name="Google Shape;526;p40"/>
          <p:cNvCxnSpPr>
            <a:stCxn id="483" idx="5"/>
            <a:endCxn id="464" idx="2"/>
          </p:cNvCxnSpPr>
          <p:nvPr/>
        </p:nvCxnSpPr>
        <p:spPr>
          <a:xfrm rot="10800000">
            <a:off x="1665877" y="2925650"/>
            <a:ext cx="239100" cy="487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527" name="Google Shape;527;p40"/>
          <p:cNvSpPr txBox="1"/>
          <p:nvPr/>
        </p:nvSpPr>
        <p:spPr>
          <a:xfrm>
            <a:off x="3672475" y="3642900"/>
            <a:ext cx="2660400" cy="4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d-separates past and future</a:t>
            </a:r>
            <a:endParaRPr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28" name="Google Shape;528;p40"/>
          <p:cNvSpPr/>
          <p:nvPr/>
        </p:nvSpPr>
        <p:spPr>
          <a:xfrm>
            <a:off x="84625" y="3683125"/>
            <a:ext cx="1466100" cy="98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Shaded: Observed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Unshaded: Hidden</a:t>
            </a:r>
            <a:endParaRPr sz="12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4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Veritas: Design Details</a:t>
            </a:r>
            <a:endParaRPr/>
          </a:p>
        </p:txBody>
      </p:sp>
      <p:sp>
        <p:nvSpPr>
          <p:cNvPr id="534" name="Google Shape;534;p4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35" name="Google Shape;535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1388" y="1152425"/>
            <a:ext cx="7201425" cy="2214175"/>
          </a:xfrm>
          <a:prstGeom prst="rect">
            <a:avLst/>
          </a:prstGeom>
          <a:noFill/>
          <a:ln>
            <a:noFill/>
          </a:ln>
        </p:spPr>
      </p:pic>
      <p:sp>
        <p:nvSpPr>
          <p:cNvPr id="536" name="Google Shape;536;p41"/>
          <p:cNvSpPr txBox="1"/>
          <p:nvPr/>
        </p:nvSpPr>
        <p:spPr>
          <a:xfrm>
            <a:off x="971300" y="3515025"/>
            <a:ext cx="7068900" cy="14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Hidden states</a:t>
            </a:r>
            <a:r>
              <a:rPr lang="en"/>
              <a:t>: INB time series across chunks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Partially observed hidden states</a:t>
            </a:r>
            <a:r>
              <a:rPr lang="en"/>
              <a:t>: Chunks sizes, TCP states, etc.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Observed variable</a:t>
            </a:r>
            <a:r>
              <a:rPr lang="en"/>
              <a:t>: observed throughput.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Domain specific emission model</a:t>
            </a:r>
            <a:r>
              <a:rPr lang="en"/>
              <a:t> relates the Capacity, chunk size, TCP state to the observed throughput.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stream some videos :)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3" name="Google Shape;83;p15"/>
          <p:cNvSpPr/>
          <p:nvPr/>
        </p:nvSpPr>
        <p:spPr>
          <a:xfrm>
            <a:off x="826337" y="1961763"/>
            <a:ext cx="2010204" cy="1219968"/>
          </a:xfrm>
          <a:prstGeom prst="cloud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Network conditions</a:t>
            </a:r>
            <a:endParaRPr sz="1800"/>
          </a:p>
        </p:txBody>
      </p:sp>
      <p:sp>
        <p:nvSpPr>
          <p:cNvPr id="84" name="Google Shape;84;p15"/>
          <p:cNvSpPr/>
          <p:nvPr/>
        </p:nvSpPr>
        <p:spPr>
          <a:xfrm>
            <a:off x="4092238" y="2098188"/>
            <a:ext cx="1522800" cy="9471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/>
              <a:t>YouFlix</a:t>
            </a:r>
            <a:endParaRPr b="1" sz="2400"/>
          </a:p>
        </p:txBody>
      </p:sp>
      <p:sp>
        <p:nvSpPr>
          <p:cNvPr id="85" name="Google Shape;85;p15"/>
          <p:cNvSpPr/>
          <p:nvPr/>
        </p:nvSpPr>
        <p:spPr>
          <a:xfrm>
            <a:off x="7028263" y="2098200"/>
            <a:ext cx="1289400" cy="9471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Quality</a:t>
            </a:r>
            <a:endParaRPr sz="1800"/>
          </a:p>
        </p:txBody>
      </p:sp>
      <p:cxnSp>
        <p:nvCxnSpPr>
          <p:cNvPr id="86" name="Google Shape;86;p15"/>
          <p:cNvCxnSpPr>
            <a:stCxn id="83" idx="0"/>
            <a:endCxn id="84" idx="1"/>
          </p:cNvCxnSpPr>
          <p:nvPr/>
        </p:nvCxnSpPr>
        <p:spPr>
          <a:xfrm>
            <a:off x="2834866" y="2571747"/>
            <a:ext cx="12573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7" name="Google Shape;87;p15"/>
          <p:cNvCxnSpPr>
            <a:stCxn id="84" idx="3"/>
            <a:endCxn id="85" idx="1"/>
          </p:cNvCxnSpPr>
          <p:nvPr/>
        </p:nvCxnSpPr>
        <p:spPr>
          <a:xfrm>
            <a:off x="5615038" y="2571738"/>
            <a:ext cx="14133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42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Veritas: Answering causal queries</a:t>
            </a:r>
            <a:endParaRPr/>
          </a:p>
        </p:txBody>
      </p:sp>
      <p:sp>
        <p:nvSpPr>
          <p:cNvPr id="542" name="Google Shape;542;p4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43" name="Google Shape;543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06725" y="1299422"/>
            <a:ext cx="2965274" cy="36479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7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43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Veritas: Answering causal queries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9" name="Google Shape;549;p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50" name="Google Shape;550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06725" y="1299425"/>
            <a:ext cx="5892039" cy="3647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4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5" name="Google Shape;555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25973" y="1309238"/>
            <a:ext cx="5892049" cy="3628324"/>
          </a:xfrm>
          <a:prstGeom prst="rect">
            <a:avLst/>
          </a:prstGeom>
          <a:noFill/>
          <a:ln>
            <a:noFill/>
          </a:ln>
        </p:spPr>
      </p:pic>
      <p:sp>
        <p:nvSpPr>
          <p:cNvPr id="556" name="Google Shape;556;p4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Veritas: Answering causal queries</a:t>
            </a:r>
            <a:endParaRPr/>
          </a:p>
        </p:txBody>
      </p:sp>
      <p:sp>
        <p:nvSpPr>
          <p:cNvPr id="557" name="Google Shape;557;p4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2" name="Google Shape;562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1263" y="1890649"/>
            <a:ext cx="8401482" cy="3113850"/>
          </a:xfrm>
          <a:prstGeom prst="rect">
            <a:avLst/>
          </a:prstGeom>
          <a:noFill/>
          <a:ln>
            <a:noFill/>
          </a:ln>
        </p:spPr>
      </p:pic>
      <p:sp>
        <p:nvSpPr>
          <p:cNvPr id="563" name="Google Shape;563;p4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Illustrating Veritas in action</a:t>
            </a:r>
            <a:endParaRPr/>
          </a:p>
        </p:txBody>
      </p:sp>
      <p:sp>
        <p:nvSpPr>
          <p:cNvPr id="564" name="Google Shape;564;p4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65" name="Google Shape;565;p45"/>
          <p:cNvSpPr txBox="1"/>
          <p:nvPr/>
        </p:nvSpPr>
        <p:spPr>
          <a:xfrm>
            <a:off x="311700" y="1152425"/>
            <a:ext cx="87093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/>
              <a:t>Intrinsic Network B</a:t>
            </a:r>
            <a:r>
              <a:rPr b="1" lang="en" sz="1800"/>
              <a:t>andwidth (INB): </a:t>
            </a:r>
            <a:r>
              <a:rPr lang="en" sz="1800"/>
              <a:t>FCC trace emulated using Mahimahi.</a:t>
            </a:r>
            <a:r>
              <a:rPr b="1" lang="en" sz="1800"/>
              <a:t> </a:t>
            </a:r>
            <a:endParaRPr b="1"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/>
              <a:t>Baseline</a:t>
            </a:r>
            <a:r>
              <a:rPr lang="en" sz="1800"/>
              <a:t>: Widely used trace driven approach using observed throughput of chunks.</a:t>
            </a:r>
            <a:endParaRPr sz="180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9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0" name="Google Shape;570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0225" y="1805967"/>
            <a:ext cx="8343550" cy="3181358"/>
          </a:xfrm>
          <a:prstGeom prst="rect">
            <a:avLst/>
          </a:prstGeom>
          <a:noFill/>
          <a:ln>
            <a:noFill/>
          </a:ln>
        </p:spPr>
      </p:pic>
      <p:sp>
        <p:nvSpPr>
          <p:cNvPr id="571" name="Google Shape;571;p4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Illustrating Veritas in action</a:t>
            </a:r>
            <a:endParaRPr/>
          </a:p>
        </p:txBody>
      </p:sp>
      <p:sp>
        <p:nvSpPr>
          <p:cNvPr id="572" name="Google Shape;572;p4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73" name="Google Shape;573;p46"/>
          <p:cNvSpPr txBox="1"/>
          <p:nvPr/>
        </p:nvSpPr>
        <p:spPr>
          <a:xfrm>
            <a:off x="311700" y="1152425"/>
            <a:ext cx="7857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/>
              <a:t>Veritas</a:t>
            </a:r>
            <a:r>
              <a:rPr lang="en" sz="1800"/>
              <a:t>: Multiple samples account for uncertainty in inference</a:t>
            </a:r>
            <a:r>
              <a:rPr lang="en" sz="1800"/>
              <a:t>. </a:t>
            </a:r>
            <a:endParaRPr sz="180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7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47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if Q: change from low quality to high quality?</a:t>
            </a:r>
            <a:endParaRPr/>
          </a:p>
        </p:txBody>
      </p:sp>
      <p:sp>
        <p:nvSpPr>
          <p:cNvPr id="579" name="Google Shape;579;p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3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48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if Q: change from low quality to high quality?</a:t>
            </a:r>
            <a:endParaRPr/>
          </a:p>
        </p:txBody>
      </p:sp>
      <p:sp>
        <p:nvSpPr>
          <p:cNvPr id="585" name="Google Shape;585;p4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86" name="Google Shape;586;p48"/>
          <p:cNvSpPr txBox="1"/>
          <p:nvPr/>
        </p:nvSpPr>
        <p:spPr>
          <a:xfrm>
            <a:off x="311700" y="1207925"/>
            <a:ext cx="7842600" cy="4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/>
              <a:t>Ground Truth</a:t>
            </a:r>
            <a:r>
              <a:rPr lang="en" sz="1800"/>
              <a:t>: Emulate true Intrinsic Network Bandwidth (INB) trace. </a:t>
            </a:r>
            <a:endParaRPr sz="1800"/>
          </a:p>
        </p:txBody>
      </p:sp>
      <p:pic>
        <p:nvPicPr>
          <p:cNvPr id="587" name="Google Shape;587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3775" y="1757750"/>
            <a:ext cx="8003226" cy="25166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p49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if Q: change from low quality to high quality?</a:t>
            </a:r>
            <a:endParaRPr/>
          </a:p>
        </p:txBody>
      </p:sp>
      <p:sp>
        <p:nvSpPr>
          <p:cNvPr id="593" name="Google Shape;593;p4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94" name="Google Shape;594;p49"/>
          <p:cNvSpPr txBox="1"/>
          <p:nvPr/>
        </p:nvSpPr>
        <p:spPr>
          <a:xfrm>
            <a:off x="311700" y="4378125"/>
            <a:ext cx="8295300" cy="4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/>
              <a:t>Veritas</a:t>
            </a:r>
            <a:r>
              <a:rPr lang="en" sz="1800"/>
              <a:t> (0.022% error) much closer to ground truth than </a:t>
            </a:r>
            <a:r>
              <a:rPr b="1" lang="en" sz="1800"/>
              <a:t>Baseline</a:t>
            </a:r>
            <a:r>
              <a:rPr lang="en" sz="1800"/>
              <a:t> (~3% error)</a:t>
            </a:r>
            <a:r>
              <a:rPr lang="en" sz="1800"/>
              <a:t>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pic>
        <p:nvPicPr>
          <p:cNvPr id="595" name="Google Shape;595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0588" y="1730225"/>
            <a:ext cx="3092569" cy="2581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96" name="Google Shape;596;p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55557" y="1730225"/>
            <a:ext cx="5077865" cy="258112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97" name="Google Shape;597;p49"/>
          <p:cNvCxnSpPr/>
          <p:nvPr/>
        </p:nvCxnSpPr>
        <p:spPr>
          <a:xfrm>
            <a:off x="1859500" y="2358875"/>
            <a:ext cx="544500" cy="301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98" name="Google Shape;598;p49"/>
          <p:cNvCxnSpPr/>
          <p:nvPr/>
        </p:nvCxnSpPr>
        <p:spPr>
          <a:xfrm rot="10800000">
            <a:off x="2521075" y="2755375"/>
            <a:ext cx="336000" cy="521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599" name="Google Shape;599;p49"/>
          <p:cNvSpPr txBox="1"/>
          <p:nvPr/>
        </p:nvSpPr>
        <p:spPr>
          <a:xfrm>
            <a:off x="311700" y="1207925"/>
            <a:ext cx="7842600" cy="4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/>
              <a:t>Ground Truth</a:t>
            </a:r>
            <a:r>
              <a:rPr lang="en" sz="1800"/>
              <a:t>: Emulate true Intrinsic Network Bandwidth (INB) trace. </a:t>
            </a:r>
            <a:endParaRPr sz="180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3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50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Veritas vs. CausalSim (NSDI 2023)</a:t>
            </a:r>
            <a:endParaRPr/>
          </a:p>
        </p:txBody>
      </p:sp>
      <p:sp>
        <p:nvSpPr>
          <p:cNvPr id="605" name="Google Shape;605;p5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9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p5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Veritas vs. CausalSim (NSDI 2023)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1" name="Google Shape;611;p51"/>
          <p:cNvSpPr txBox="1"/>
          <p:nvPr>
            <p:ph idx="1" type="body"/>
          </p:nvPr>
        </p:nvSpPr>
        <p:spPr>
          <a:xfrm>
            <a:off x="3927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CausalSim</a:t>
            </a:r>
            <a:br>
              <a:rPr b="1" lang="en"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b="1" sz="1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Requires RCT training data.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2" name="Google Shape;612;p5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13" name="Google Shape;613;p51"/>
          <p:cNvSpPr txBox="1"/>
          <p:nvPr>
            <p:ph idx="2" type="body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Veritas</a:t>
            </a:r>
            <a:br>
              <a:rPr lang="en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Does not require RCT training data.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if Qs in a video streaming system</a:t>
            </a:r>
            <a:endParaRPr/>
          </a:p>
        </p:txBody>
      </p:sp>
      <p:sp>
        <p:nvSpPr>
          <p:cNvPr id="93" name="Google Shape;93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4" name="Google Shape;94;p16"/>
          <p:cNvSpPr/>
          <p:nvPr/>
        </p:nvSpPr>
        <p:spPr>
          <a:xfrm>
            <a:off x="311701" y="1288575"/>
            <a:ext cx="1676484" cy="893592"/>
          </a:xfrm>
          <a:prstGeom prst="cloud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Network conditions</a:t>
            </a:r>
            <a:endParaRPr/>
          </a:p>
        </p:txBody>
      </p:sp>
      <p:sp>
        <p:nvSpPr>
          <p:cNvPr id="95" name="Google Shape;95;p16"/>
          <p:cNvSpPr/>
          <p:nvPr/>
        </p:nvSpPr>
        <p:spPr>
          <a:xfrm>
            <a:off x="2368766" y="1364684"/>
            <a:ext cx="1162500" cy="7500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/>
              <a:t>YouFlix</a:t>
            </a:r>
            <a:endParaRPr b="1" sz="1800"/>
          </a:p>
        </p:txBody>
      </p:sp>
      <p:sp>
        <p:nvSpPr>
          <p:cNvPr id="96" name="Google Shape;96;p16"/>
          <p:cNvSpPr/>
          <p:nvPr/>
        </p:nvSpPr>
        <p:spPr>
          <a:xfrm>
            <a:off x="4397973" y="1360432"/>
            <a:ext cx="984000" cy="7500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Quality</a:t>
            </a:r>
            <a:endParaRPr/>
          </a:p>
        </p:txBody>
      </p:sp>
      <p:cxnSp>
        <p:nvCxnSpPr>
          <p:cNvPr id="97" name="Google Shape;97;p16"/>
          <p:cNvCxnSpPr>
            <a:stCxn id="94" idx="0"/>
            <a:endCxn id="95" idx="1"/>
          </p:cNvCxnSpPr>
          <p:nvPr/>
        </p:nvCxnSpPr>
        <p:spPr>
          <a:xfrm>
            <a:off x="1986788" y="1735371"/>
            <a:ext cx="381900" cy="4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8" name="Google Shape;98;p16"/>
          <p:cNvCxnSpPr>
            <a:stCxn id="95" idx="3"/>
            <a:endCxn id="96" idx="1"/>
          </p:cNvCxnSpPr>
          <p:nvPr/>
        </p:nvCxnSpPr>
        <p:spPr>
          <a:xfrm flipH="1" rot="10800000">
            <a:off x="3531266" y="1735484"/>
            <a:ext cx="866700" cy="4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99" name="Google Shape;99;p16"/>
          <p:cNvPicPr preferRelativeResize="0"/>
          <p:nvPr/>
        </p:nvPicPr>
        <p:blipFill rotWithShape="1">
          <a:blip r:embed="rId3">
            <a:alphaModFix/>
          </a:blip>
          <a:srcRect b="0" l="4312" r="4312" t="0"/>
          <a:stretch/>
        </p:blipFill>
        <p:spPr>
          <a:xfrm>
            <a:off x="3600689" y="2449824"/>
            <a:ext cx="1524700" cy="1668575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6"/>
          <p:cNvSpPr/>
          <p:nvPr/>
        </p:nvSpPr>
        <p:spPr>
          <a:xfrm>
            <a:off x="595338" y="2793500"/>
            <a:ext cx="2330700" cy="1103400"/>
          </a:xfrm>
          <a:prstGeom prst="wedgeEllipseCallout">
            <a:avLst>
              <a:gd fmla="val 81163" name="adj1"/>
              <a:gd fmla="val -7230" name="adj2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/>
              <a:t>What if?</a:t>
            </a:r>
            <a:endParaRPr b="1" sz="280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7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p52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Veritas vs. CausalSim (NSDI 2023)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9" name="Google Shape;619;p52"/>
          <p:cNvSpPr txBox="1"/>
          <p:nvPr>
            <p:ph idx="1" type="body"/>
          </p:nvPr>
        </p:nvSpPr>
        <p:spPr>
          <a:xfrm>
            <a:off x="3927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CausalSim</a:t>
            </a:r>
            <a:br>
              <a:rPr b="1" lang="en"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b="1" sz="1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Requires RCT training data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Given RCT data from 2 ABR algorithms can answer questions about third.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0" name="Google Shape;620;p5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21" name="Google Shape;621;p52"/>
          <p:cNvSpPr txBox="1"/>
          <p:nvPr>
            <p:ph idx="2" type="body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Veritas</a:t>
            </a:r>
            <a:br>
              <a:rPr b="1" lang="en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Does not require RCT training data.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Only needs data from one ABR algorithm.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5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p53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Veritas vs. CausalSim (NSDI 2023)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7" name="Google Shape;627;p53"/>
          <p:cNvSpPr txBox="1"/>
          <p:nvPr>
            <p:ph idx="1" type="body"/>
          </p:nvPr>
        </p:nvSpPr>
        <p:spPr>
          <a:xfrm>
            <a:off x="3927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CausalSim</a:t>
            </a:r>
            <a:br>
              <a:rPr b="1" lang="en"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b="1" sz="1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Requires RCT training data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Given RCT data from 2 ABR algorithms can answer questions about third.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Cannot answer questions outside the scope of the RCT.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8" name="Google Shape;628;p5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29" name="Google Shape;629;p53"/>
          <p:cNvSpPr txBox="1"/>
          <p:nvPr>
            <p:ph idx="2" type="body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Veritas</a:t>
            </a:r>
            <a:br>
              <a:rPr b="1" lang="en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Does not require RCT training data.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Only needs data from one ABR algorithm 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Can answer wider range of what-if questions. E.g.: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○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Change of buffer size.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○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Change of video quality.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3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p5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if Q: change from low quality to high quality?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5" name="Google Shape;635;p5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36" name="Google Shape;636;p54"/>
          <p:cNvSpPr txBox="1"/>
          <p:nvPr/>
        </p:nvSpPr>
        <p:spPr>
          <a:xfrm>
            <a:off x="311700" y="4038350"/>
            <a:ext cx="8364900" cy="62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Veritas  (0.022% error) much closer to ground truth than CausalSim (~4% error).</a:t>
            </a:r>
            <a:r>
              <a:rPr lang="en">
                <a:latin typeface="Open Sans"/>
                <a:ea typeface="Open Sans"/>
                <a:cs typeface="Open Sans"/>
                <a:sym typeface="Open Sans"/>
              </a:rPr>
              <a:t>	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637" name="Google Shape;637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9725" y="1304825"/>
            <a:ext cx="8784544" cy="258112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38" name="Google Shape;638;p54"/>
          <p:cNvCxnSpPr/>
          <p:nvPr/>
        </p:nvCxnSpPr>
        <p:spPr>
          <a:xfrm>
            <a:off x="1540725" y="1980925"/>
            <a:ext cx="544500" cy="301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639" name="Google Shape;639;p54"/>
          <p:cNvCxnSpPr/>
          <p:nvPr/>
        </p:nvCxnSpPr>
        <p:spPr>
          <a:xfrm rot="10800000">
            <a:off x="2328425" y="2490675"/>
            <a:ext cx="336000" cy="521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3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p5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 </a:t>
            </a:r>
            <a:endParaRPr/>
          </a:p>
        </p:txBody>
      </p:sp>
      <p:sp>
        <p:nvSpPr>
          <p:cNvPr id="645" name="Google Shape;645;p55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Novel framework for causal inference without using RCT data.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Simply causal inference by observing TCP state.</a:t>
            </a:r>
            <a:b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>
              <a:solidFill>
                <a:srgbClr val="4A86E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6" name="Google Shape;646;p5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0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p5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 </a:t>
            </a:r>
            <a:endParaRPr/>
          </a:p>
        </p:txBody>
      </p:sp>
      <p:sp>
        <p:nvSpPr>
          <p:cNvPr id="652" name="Google Shape;652;p56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Novel framework for causal inference without using RCT data.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Simply causal inference by observing TCP state.</a:t>
            </a:r>
            <a:b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Veritas answers wide range of causal queries: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Change of ABR, change of qualities, change of buffer size, etc.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Veritas median error &lt; 0.022% compared to 3-4% error for Baseline and CausalSim.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Real world validations on Puffer testbed (details in paper).</a:t>
            </a:r>
            <a:b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rgbClr val="4A86E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3" name="Google Shape;653;p5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7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p57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 </a:t>
            </a:r>
            <a:endParaRPr/>
          </a:p>
        </p:txBody>
      </p:sp>
      <p:sp>
        <p:nvSpPr>
          <p:cNvPr id="659" name="Google Shape;659;p57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Novel framework for causal inference without using RCT data.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Simply causal inference by observing TCP state</a:t>
            </a: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b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Veritas answers wide range of causal queries: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Change of ABR, change of qualities, change of buffer size, etc.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Veritas median error &lt; 0.022% compared to 3-4% error for Baseline and CausalSim.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Real world validations on Puffer testbed (details in paper).</a:t>
            </a:r>
            <a:b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Artifact available at: </a:t>
            </a:r>
            <a:r>
              <a:rPr lang="en" u="sng">
                <a:solidFill>
                  <a:srgbClr val="4A86E8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https://github.com/Purdue-ISL/Veritas</a:t>
            </a:r>
            <a:endParaRPr>
              <a:solidFill>
                <a:srgbClr val="4A86E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0" name="Google Shape;660;p5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4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p58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you!</a:t>
            </a:r>
            <a:endParaRPr/>
          </a:p>
        </p:txBody>
      </p:sp>
      <p:sp>
        <p:nvSpPr>
          <p:cNvPr id="666" name="Google Shape;666;p58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800"/>
              <a:t>Contact: </a:t>
            </a:r>
            <a:r>
              <a:rPr lang="en" sz="1800">
                <a:solidFill>
                  <a:srgbClr val="000000"/>
                </a:solidFill>
              </a:rPr>
              <a:t>cbothra@purdue.edu</a:t>
            </a:r>
            <a:endParaRPr/>
          </a:p>
        </p:txBody>
      </p:sp>
      <p:sp>
        <p:nvSpPr>
          <p:cNvPr id="667" name="Google Shape;667;p5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p59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Back-up slides</a:t>
            </a:r>
            <a:endParaRPr/>
          </a:p>
        </p:txBody>
      </p:sp>
      <p:sp>
        <p:nvSpPr>
          <p:cNvPr id="673" name="Google Shape;673;p59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Q/A</a:t>
            </a:r>
            <a:endParaRPr/>
          </a:p>
        </p:txBody>
      </p:sp>
      <p:sp>
        <p:nvSpPr>
          <p:cNvPr id="674" name="Google Shape;674;p5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8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p60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if: change buffer from 15s to 5s?</a:t>
            </a:r>
            <a:endParaRPr/>
          </a:p>
        </p:txBody>
      </p:sp>
      <p:sp>
        <p:nvSpPr>
          <p:cNvPr id="680" name="Google Shape;680;p6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81" name="Google Shape;681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3125" y="1525450"/>
            <a:ext cx="8597725" cy="2615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5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6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if change ABR?</a:t>
            </a:r>
            <a:endParaRPr/>
          </a:p>
        </p:txBody>
      </p:sp>
      <p:sp>
        <p:nvSpPr>
          <p:cNvPr id="687" name="Google Shape;687;p6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88" name="Google Shape;688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9575" y="1441600"/>
            <a:ext cx="8404827" cy="2646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7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if Qs in a video streaming system</a:t>
            </a:r>
            <a:endParaRPr/>
          </a:p>
        </p:txBody>
      </p:sp>
      <p:sp>
        <p:nvSpPr>
          <p:cNvPr id="106" name="Google Shape;106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7" name="Google Shape;107;p17"/>
          <p:cNvSpPr/>
          <p:nvPr/>
        </p:nvSpPr>
        <p:spPr>
          <a:xfrm>
            <a:off x="311701" y="1288575"/>
            <a:ext cx="1676484" cy="893592"/>
          </a:xfrm>
          <a:prstGeom prst="cloud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Network conditions</a:t>
            </a:r>
            <a:endParaRPr/>
          </a:p>
        </p:txBody>
      </p:sp>
      <p:sp>
        <p:nvSpPr>
          <p:cNvPr id="108" name="Google Shape;108;p17"/>
          <p:cNvSpPr/>
          <p:nvPr/>
        </p:nvSpPr>
        <p:spPr>
          <a:xfrm>
            <a:off x="2368766" y="1364684"/>
            <a:ext cx="1162500" cy="7500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/>
              <a:t>YouFlix</a:t>
            </a:r>
            <a:endParaRPr b="1" sz="1800"/>
          </a:p>
        </p:txBody>
      </p:sp>
      <p:sp>
        <p:nvSpPr>
          <p:cNvPr id="109" name="Google Shape;109;p17"/>
          <p:cNvSpPr/>
          <p:nvPr/>
        </p:nvSpPr>
        <p:spPr>
          <a:xfrm>
            <a:off x="4397973" y="1360432"/>
            <a:ext cx="984000" cy="7500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Quality</a:t>
            </a:r>
            <a:endParaRPr/>
          </a:p>
        </p:txBody>
      </p:sp>
      <p:cxnSp>
        <p:nvCxnSpPr>
          <p:cNvPr id="110" name="Google Shape;110;p17"/>
          <p:cNvCxnSpPr>
            <a:stCxn id="107" idx="0"/>
            <a:endCxn id="108" idx="1"/>
          </p:cNvCxnSpPr>
          <p:nvPr/>
        </p:nvCxnSpPr>
        <p:spPr>
          <a:xfrm>
            <a:off x="1986788" y="1735371"/>
            <a:ext cx="381900" cy="4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1" name="Google Shape;111;p17"/>
          <p:cNvCxnSpPr>
            <a:stCxn id="108" idx="3"/>
            <a:endCxn id="109" idx="1"/>
          </p:cNvCxnSpPr>
          <p:nvPr/>
        </p:nvCxnSpPr>
        <p:spPr>
          <a:xfrm flipH="1" rot="10800000">
            <a:off x="3531266" y="1735484"/>
            <a:ext cx="866700" cy="4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112" name="Google Shape;112;p17"/>
          <p:cNvPicPr preferRelativeResize="0"/>
          <p:nvPr/>
        </p:nvPicPr>
        <p:blipFill rotWithShape="1">
          <a:blip r:embed="rId3">
            <a:alphaModFix/>
          </a:blip>
          <a:srcRect b="0" l="4312" r="4312" t="0"/>
          <a:stretch/>
        </p:blipFill>
        <p:spPr>
          <a:xfrm>
            <a:off x="3600689" y="2449824"/>
            <a:ext cx="1524700" cy="1668575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7"/>
          <p:cNvSpPr/>
          <p:nvPr/>
        </p:nvSpPr>
        <p:spPr>
          <a:xfrm>
            <a:off x="595338" y="2793500"/>
            <a:ext cx="2330700" cy="1103400"/>
          </a:xfrm>
          <a:prstGeom prst="wedgeEllipseCallout">
            <a:avLst>
              <a:gd fmla="val 81163" name="adj1"/>
              <a:gd fmla="val -7230" name="adj2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/>
              <a:t>What if?</a:t>
            </a:r>
            <a:endParaRPr b="1" sz="2800"/>
          </a:p>
        </p:txBody>
      </p:sp>
      <p:sp>
        <p:nvSpPr>
          <p:cNvPr id="114" name="Google Shape;114;p17"/>
          <p:cNvSpPr txBox="1"/>
          <p:nvPr/>
        </p:nvSpPr>
        <p:spPr>
          <a:xfrm>
            <a:off x="5178900" y="2449825"/>
            <a:ext cx="3965100" cy="14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Use different ABR algorithm?</a:t>
            </a:r>
            <a:endParaRPr sz="2000"/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Stream higher quality 4K videos?</a:t>
            </a:r>
            <a:endParaRPr sz="2000"/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Reduce the buffer size?</a:t>
            </a:r>
            <a:endParaRPr sz="200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2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p62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if: Puffer?</a:t>
            </a:r>
            <a:endParaRPr/>
          </a:p>
        </p:txBody>
      </p:sp>
      <p:sp>
        <p:nvSpPr>
          <p:cNvPr id="694" name="Google Shape;694;p6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95" name="Google Shape;695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304825"/>
            <a:ext cx="8839200" cy="255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8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happens today?</a:t>
            </a:r>
            <a:endParaRPr/>
          </a:p>
        </p:txBody>
      </p:sp>
      <p:sp>
        <p:nvSpPr>
          <p:cNvPr id="120" name="Google Shape;120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9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happens today?</a:t>
            </a:r>
            <a:endParaRPr/>
          </a:p>
        </p:txBody>
      </p:sp>
      <p:sp>
        <p:nvSpPr>
          <p:cNvPr id="126" name="Google Shape;126;p19"/>
          <p:cNvSpPr txBox="1"/>
          <p:nvPr>
            <p:ph idx="1" type="body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●"/>
            </a:pPr>
            <a:r>
              <a:rPr lang="en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Trace driven simulations</a:t>
            </a: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○"/>
            </a:pPr>
            <a:r>
              <a:rPr lang="en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 data collected from past sessions.</a:t>
            </a: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○"/>
            </a:pPr>
            <a:r>
              <a:rPr lang="en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Suffers from biases due to hidden confounders.</a:t>
            </a: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0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happens today?</a:t>
            </a:r>
            <a:endParaRPr/>
          </a:p>
        </p:txBody>
      </p:sp>
      <p:sp>
        <p:nvSpPr>
          <p:cNvPr id="133" name="Google Shape;133;p20"/>
          <p:cNvSpPr txBox="1"/>
          <p:nvPr>
            <p:ph idx="1" type="body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●"/>
            </a:pPr>
            <a:r>
              <a:rPr lang="en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Trace driven simulations</a:t>
            </a: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○"/>
            </a:pPr>
            <a:r>
              <a:rPr lang="en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 data collected from past sessions.</a:t>
            </a: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○"/>
            </a:pPr>
            <a:r>
              <a:rPr lang="en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Suffers from biases due to hidden confounders.</a:t>
            </a: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5" name="Google Shape;135;p20"/>
          <p:cNvSpPr txBox="1"/>
          <p:nvPr>
            <p:ph idx="2" type="body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●"/>
            </a:pPr>
            <a:r>
              <a:rPr lang="en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Randomized Control Trials (RCTs)</a:t>
            </a: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38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○"/>
            </a:pPr>
            <a:r>
              <a:rPr lang="en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Gold standard to answer what-if Qs.</a:t>
            </a:r>
            <a:endParaRPr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38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○"/>
            </a:pPr>
            <a:r>
              <a:rPr lang="en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Affects performance of live users.</a:t>
            </a:r>
            <a:endParaRPr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contributions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CE93D8"/>
      </a:accent2>
      <a:accent3>
        <a:srgbClr val="4DB6AC"/>
      </a:accent3>
      <a:accent4>
        <a:srgbClr val="FF9800"/>
      </a:accent4>
      <a:accent5>
        <a:srgbClr val="009668"/>
      </a:accent5>
      <a:accent6>
        <a:srgbClr val="EEFF41"/>
      </a:accent6>
      <a:hlink>
        <a:srgbClr val="009668"/>
      </a:hlink>
      <a:folHlink>
        <a:srgbClr val="00966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